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60" r:id="rId2"/>
    <p:sldId id="265" r:id="rId3"/>
    <p:sldId id="268" r:id="rId4"/>
    <p:sldId id="324" r:id="rId5"/>
    <p:sldId id="270" r:id="rId6"/>
    <p:sldId id="271" r:id="rId7"/>
    <p:sldId id="272" r:id="rId8"/>
    <p:sldId id="273" r:id="rId9"/>
    <p:sldId id="310" r:id="rId10"/>
    <p:sldId id="311" r:id="rId11"/>
    <p:sldId id="312" r:id="rId12"/>
    <p:sldId id="313" r:id="rId13"/>
    <p:sldId id="314" r:id="rId14"/>
    <p:sldId id="315" r:id="rId15"/>
    <p:sldId id="317" r:id="rId16"/>
    <p:sldId id="318" r:id="rId17"/>
    <p:sldId id="319" r:id="rId18"/>
    <p:sldId id="320" r:id="rId19"/>
    <p:sldId id="321" r:id="rId20"/>
    <p:sldId id="322" r:id="rId21"/>
    <p:sldId id="274" r:id="rId22"/>
    <p:sldId id="325" r:id="rId23"/>
    <p:sldId id="286" r:id="rId24"/>
    <p:sldId id="291" r:id="rId25"/>
    <p:sldId id="288" r:id="rId26"/>
    <p:sldId id="293" r:id="rId27"/>
    <p:sldId id="294" r:id="rId28"/>
    <p:sldId id="348" r:id="rId29"/>
    <p:sldId id="339" r:id="rId30"/>
    <p:sldId id="349" r:id="rId31"/>
    <p:sldId id="350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299" r:id="rId45"/>
    <p:sldId id="300" r:id="rId46"/>
    <p:sldId id="341" r:id="rId47"/>
    <p:sldId id="342" r:id="rId48"/>
    <p:sldId id="343" r:id="rId49"/>
    <p:sldId id="344" r:id="rId50"/>
    <p:sldId id="345" r:id="rId51"/>
    <p:sldId id="346" r:id="rId52"/>
    <p:sldId id="301" r:id="rId53"/>
    <p:sldId id="303" r:id="rId54"/>
    <p:sldId id="302" r:id="rId55"/>
    <p:sldId id="352" r:id="rId56"/>
    <p:sldId id="351" r:id="rId57"/>
    <p:sldId id="353" r:id="rId58"/>
    <p:sldId id="354" r:id="rId59"/>
    <p:sldId id="305" r:id="rId60"/>
    <p:sldId id="306" r:id="rId6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AAFF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5C9F9-DB78-834A-9493-5A1CD14A3E4B}" type="doc">
      <dgm:prSet loTypeId="urn:microsoft.com/office/officeart/2005/8/layout/chevron1" loCatId="process" qsTypeId="urn:microsoft.com/office/officeart/2005/8/quickstyle/simple4" qsCatId="simple" csTypeId="urn:microsoft.com/office/officeart/2005/8/colors/accent1_2#2" csCatId="accent1" phldr="1"/>
      <dgm:spPr/>
    </dgm:pt>
    <dgm:pt modelId="{BD5E65F5-BE7A-8746-95B8-727B278EEE15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 smtClean="0"/>
            <a:t>2010</a:t>
          </a:r>
          <a:endParaRPr lang="en-US" b="1" dirty="0"/>
        </a:p>
      </dgm:t>
    </dgm:pt>
    <dgm:pt modelId="{07039ADB-BEC4-544A-B3BA-FA34FC0289CB}" type="parTrans" cxnId="{1B2686E7-2C1C-9148-A1B3-8F4B7DC6CC05}">
      <dgm:prSet/>
      <dgm:spPr/>
      <dgm:t>
        <a:bodyPr/>
        <a:lstStyle/>
        <a:p>
          <a:endParaRPr lang="en-US" b="1"/>
        </a:p>
      </dgm:t>
    </dgm:pt>
    <dgm:pt modelId="{633D8DEB-5B84-704F-822E-07B7BE477A64}" type="sibTrans" cxnId="{1B2686E7-2C1C-9148-A1B3-8F4B7DC6CC05}">
      <dgm:prSet/>
      <dgm:spPr/>
      <dgm:t>
        <a:bodyPr/>
        <a:lstStyle/>
        <a:p>
          <a:endParaRPr lang="en-US" b="1"/>
        </a:p>
      </dgm:t>
    </dgm:pt>
    <dgm:pt modelId="{C3FB7F90-AFDE-B849-8B5D-10F605D11C85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 smtClean="0"/>
            <a:t>2011</a:t>
          </a:r>
          <a:endParaRPr lang="en-US" b="1" dirty="0"/>
        </a:p>
      </dgm:t>
    </dgm:pt>
    <dgm:pt modelId="{F61351BC-B9C1-964E-94EB-E77CBE47867D}" type="parTrans" cxnId="{61CE0C00-CA48-B842-ACAA-6FF6E1B891CC}">
      <dgm:prSet/>
      <dgm:spPr/>
      <dgm:t>
        <a:bodyPr/>
        <a:lstStyle/>
        <a:p>
          <a:endParaRPr lang="en-US" b="1"/>
        </a:p>
      </dgm:t>
    </dgm:pt>
    <dgm:pt modelId="{75E44434-D0B9-4C47-9AB1-901071947D85}" type="sibTrans" cxnId="{61CE0C00-CA48-B842-ACAA-6FF6E1B891CC}">
      <dgm:prSet/>
      <dgm:spPr/>
      <dgm:t>
        <a:bodyPr/>
        <a:lstStyle/>
        <a:p>
          <a:endParaRPr lang="en-US" b="1"/>
        </a:p>
      </dgm:t>
    </dgm:pt>
    <dgm:pt modelId="{5664AC22-B358-A441-99E4-4CD2118B5EDB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 smtClean="0"/>
            <a:t>2012</a:t>
          </a:r>
          <a:endParaRPr lang="en-US" b="1" dirty="0"/>
        </a:p>
      </dgm:t>
    </dgm:pt>
    <dgm:pt modelId="{494DE821-5BA9-254A-A8A6-7EB79F7DB091}" type="parTrans" cxnId="{D1D7E428-1B26-EB4F-8101-3BB8BDE6AC32}">
      <dgm:prSet/>
      <dgm:spPr/>
      <dgm:t>
        <a:bodyPr/>
        <a:lstStyle/>
        <a:p>
          <a:endParaRPr lang="en-US" b="1"/>
        </a:p>
      </dgm:t>
    </dgm:pt>
    <dgm:pt modelId="{B4117737-64A9-3D4B-93D2-4BB231F6A184}" type="sibTrans" cxnId="{D1D7E428-1B26-EB4F-8101-3BB8BDE6AC32}">
      <dgm:prSet/>
      <dgm:spPr/>
      <dgm:t>
        <a:bodyPr/>
        <a:lstStyle/>
        <a:p>
          <a:endParaRPr lang="en-US" b="1"/>
        </a:p>
      </dgm:t>
    </dgm:pt>
    <dgm:pt modelId="{A7C29BF1-A10D-CA43-ACE0-0B4E1D97F5C6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 smtClean="0"/>
            <a:t>2013</a:t>
          </a:r>
          <a:endParaRPr lang="en-US" b="1" dirty="0"/>
        </a:p>
      </dgm:t>
    </dgm:pt>
    <dgm:pt modelId="{0E072C2E-4278-1C4B-8B83-0378DF6FE220}" type="parTrans" cxnId="{3CC132F8-F03F-D643-93B6-5037FB8AA2C4}">
      <dgm:prSet/>
      <dgm:spPr/>
      <dgm:t>
        <a:bodyPr/>
        <a:lstStyle/>
        <a:p>
          <a:endParaRPr lang="en-US" b="1"/>
        </a:p>
      </dgm:t>
    </dgm:pt>
    <dgm:pt modelId="{289988C8-37F4-E44F-9FC5-1D1087D6F011}" type="sibTrans" cxnId="{3CC132F8-F03F-D643-93B6-5037FB8AA2C4}">
      <dgm:prSet/>
      <dgm:spPr/>
      <dgm:t>
        <a:bodyPr/>
        <a:lstStyle/>
        <a:p>
          <a:endParaRPr lang="en-US" b="1"/>
        </a:p>
      </dgm:t>
    </dgm:pt>
    <dgm:pt modelId="{77DBEDA5-9906-DD40-8339-C9146C1BCB71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 smtClean="0"/>
            <a:t>2014</a:t>
          </a:r>
          <a:endParaRPr lang="en-US" b="1" dirty="0"/>
        </a:p>
      </dgm:t>
    </dgm:pt>
    <dgm:pt modelId="{26C7646C-325F-6146-8A21-8181D81A726E}" type="parTrans" cxnId="{BCF5424E-EDE4-CA49-85CB-710E9EE06F65}">
      <dgm:prSet/>
      <dgm:spPr/>
      <dgm:t>
        <a:bodyPr/>
        <a:lstStyle/>
        <a:p>
          <a:endParaRPr lang="en-US" b="1"/>
        </a:p>
      </dgm:t>
    </dgm:pt>
    <dgm:pt modelId="{5D4D049C-9899-7B41-96A8-D40F2AFC43D8}" type="sibTrans" cxnId="{BCF5424E-EDE4-CA49-85CB-710E9EE06F65}">
      <dgm:prSet/>
      <dgm:spPr/>
      <dgm:t>
        <a:bodyPr/>
        <a:lstStyle/>
        <a:p>
          <a:endParaRPr lang="en-US" b="1"/>
        </a:p>
      </dgm:t>
    </dgm:pt>
    <dgm:pt modelId="{EED86957-40BF-694D-8781-CDA21D19AC7E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 smtClean="0"/>
            <a:t>2015</a:t>
          </a:r>
          <a:endParaRPr lang="en-US" b="1" dirty="0"/>
        </a:p>
      </dgm:t>
    </dgm:pt>
    <dgm:pt modelId="{B7196776-E7D0-1A4B-BF2E-3AD96149C089}" type="parTrans" cxnId="{9DA7D30B-E371-0049-A9DC-F27B81C3DD96}">
      <dgm:prSet/>
      <dgm:spPr/>
      <dgm:t>
        <a:bodyPr/>
        <a:lstStyle/>
        <a:p>
          <a:endParaRPr lang="en-US" b="1"/>
        </a:p>
      </dgm:t>
    </dgm:pt>
    <dgm:pt modelId="{E3A9074F-A198-B649-8EF9-14306A195034}" type="sibTrans" cxnId="{9DA7D30B-E371-0049-A9DC-F27B81C3DD96}">
      <dgm:prSet/>
      <dgm:spPr/>
      <dgm:t>
        <a:bodyPr/>
        <a:lstStyle/>
        <a:p>
          <a:endParaRPr lang="en-US" b="1"/>
        </a:p>
      </dgm:t>
    </dgm:pt>
    <dgm:pt modelId="{BF8B9051-9DB0-BE4F-AA87-7C105BBE0167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 smtClean="0"/>
            <a:t>2016</a:t>
          </a:r>
          <a:endParaRPr lang="en-US" b="1" dirty="0"/>
        </a:p>
      </dgm:t>
    </dgm:pt>
    <dgm:pt modelId="{AE9CACD7-D5C9-C741-9554-9A6D2EBAFB49}" type="parTrans" cxnId="{93CBD64C-F295-4149-A41A-4D7FAAD92CD8}">
      <dgm:prSet/>
      <dgm:spPr/>
      <dgm:t>
        <a:bodyPr/>
        <a:lstStyle/>
        <a:p>
          <a:endParaRPr lang="en-US" b="1"/>
        </a:p>
      </dgm:t>
    </dgm:pt>
    <dgm:pt modelId="{8BA3D767-2112-714D-A011-A5D5B94DE08A}" type="sibTrans" cxnId="{93CBD64C-F295-4149-A41A-4D7FAAD92CD8}">
      <dgm:prSet/>
      <dgm:spPr/>
      <dgm:t>
        <a:bodyPr/>
        <a:lstStyle/>
        <a:p>
          <a:endParaRPr lang="en-US" b="1"/>
        </a:p>
      </dgm:t>
    </dgm:pt>
    <dgm:pt modelId="{572D8687-2E10-B945-8622-79EF3A8C01FC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 smtClean="0"/>
            <a:t>2017</a:t>
          </a:r>
          <a:endParaRPr lang="en-US" b="1" dirty="0"/>
        </a:p>
      </dgm:t>
    </dgm:pt>
    <dgm:pt modelId="{25A1FD2E-B03D-8D46-AF30-8D2EBED3345E}" type="parTrans" cxnId="{0754F443-1C22-184C-A0D9-6D63AC2CA92B}">
      <dgm:prSet/>
      <dgm:spPr/>
      <dgm:t>
        <a:bodyPr/>
        <a:lstStyle/>
        <a:p>
          <a:endParaRPr lang="en-US" b="1"/>
        </a:p>
      </dgm:t>
    </dgm:pt>
    <dgm:pt modelId="{2D9200F0-3711-2540-830F-7FA30D7D2696}" type="sibTrans" cxnId="{0754F443-1C22-184C-A0D9-6D63AC2CA92B}">
      <dgm:prSet/>
      <dgm:spPr/>
      <dgm:t>
        <a:bodyPr/>
        <a:lstStyle/>
        <a:p>
          <a:endParaRPr lang="en-US" b="1"/>
        </a:p>
      </dgm:t>
    </dgm:pt>
    <dgm:pt modelId="{752EFE37-FBA5-274F-BE08-7D6C3AF12B25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 smtClean="0"/>
            <a:t>2018</a:t>
          </a:r>
          <a:endParaRPr lang="en-US" b="1" dirty="0"/>
        </a:p>
      </dgm:t>
    </dgm:pt>
    <dgm:pt modelId="{915860E8-9DD7-9E49-9DDF-87F8C6D60FFF}" type="parTrans" cxnId="{95B777B0-288F-844A-B252-6E4D4EF91965}">
      <dgm:prSet/>
      <dgm:spPr/>
      <dgm:t>
        <a:bodyPr/>
        <a:lstStyle/>
        <a:p>
          <a:endParaRPr lang="en-US" b="1"/>
        </a:p>
      </dgm:t>
    </dgm:pt>
    <dgm:pt modelId="{03170E0D-1B23-9F4F-A611-EE6985323EDF}" type="sibTrans" cxnId="{95B777B0-288F-844A-B252-6E4D4EF91965}">
      <dgm:prSet/>
      <dgm:spPr/>
      <dgm:t>
        <a:bodyPr/>
        <a:lstStyle/>
        <a:p>
          <a:endParaRPr lang="en-US" b="1"/>
        </a:p>
      </dgm:t>
    </dgm:pt>
    <dgm:pt modelId="{5D712B20-9D62-204F-B873-D6ABF8B48ABB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 smtClean="0"/>
            <a:t>2019</a:t>
          </a:r>
          <a:endParaRPr lang="en-US" b="1" dirty="0"/>
        </a:p>
      </dgm:t>
    </dgm:pt>
    <dgm:pt modelId="{27EA4ECF-4A32-1C40-BDFB-4E5F190A4E51}" type="parTrans" cxnId="{353FFD72-CF58-BD4A-98D5-13B90F29259D}">
      <dgm:prSet/>
      <dgm:spPr/>
      <dgm:t>
        <a:bodyPr/>
        <a:lstStyle/>
        <a:p>
          <a:endParaRPr lang="en-US" b="1"/>
        </a:p>
      </dgm:t>
    </dgm:pt>
    <dgm:pt modelId="{945FBA7F-770C-3446-88B0-6CEA7AAD1929}" type="sibTrans" cxnId="{353FFD72-CF58-BD4A-98D5-13B90F29259D}">
      <dgm:prSet/>
      <dgm:spPr/>
      <dgm:t>
        <a:bodyPr/>
        <a:lstStyle/>
        <a:p>
          <a:endParaRPr lang="en-US" b="1"/>
        </a:p>
      </dgm:t>
    </dgm:pt>
    <dgm:pt modelId="{FBF3ABBC-1EE7-7D4B-8CB4-E803FF4EE867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 smtClean="0"/>
            <a:t>2020</a:t>
          </a:r>
          <a:endParaRPr lang="en-US" b="1" dirty="0"/>
        </a:p>
      </dgm:t>
    </dgm:pt>
    <dgm:pt modelId="{BE24DD5D-5287-9C4A-8FC2-6EB3ABA540DF}" type="parTrans" cxnId="{564E1241-D196-A849-B327-94883F7B61A3}">
      <dgm:prSet/>
      <dgm:spPr/>
      <dgm:t>
        <a:bodyPr/>
        <a:lstStyle/>
        <a:p>
          <a:endParaRPr lang="en-US" b="1"/>
        </a:p>
      </dgm:t>
    </dgm:pt>
    <dgm:pt modelId="{BCF0D8F8-82C6-C14D-9A7F-9BD397DF54DC}" type="sibTrans" cxnId="{564E1241-D196-A849-B327-94883F7B61A3}">
      <dgm:prSet/>
      <dgm:spPr/>
      <dgm:t>
        <a:bodyPr/>
        <a:lstStyle/>
        <a:p>
          <a:endParaRPr lang="en-US" b="1"/>
        </a:p>
      </dgm:t>
    </dgm:pt>
    <dgm:pt modelId="{5310C6E4-1AB8-A245-8699-95C2352004C9}" type="pres">
      <dgm:prSet presAssocID="{9CB5C9F9-DB78-834A-9493-5A1CD14A3E4B}" presName="Name0" presStyleCnt="0">
        <dgm:presLayoutVars>
          <dgm:dir/>
          <dgm:animLvl val="lvl"/>
          <dgm:resizeHandles val="exact"/>
        </dgm:presLayoutVars>
      </dgm:prSet>
      <dgm:spPr/>
    </dgm:pt>
    <dgm:pt modelId="{DE8D5903-476E-CE4E-B1CA-FBA180788934}" type="pres">
      <dgm:prSet presAssocID="{BD5E65F5-BE7A-8746-95B8-727B278EEE15}" presName="parTxOnly" presStyleLbl="node1" presStyleIdx="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515ED9-4BAE-DA4F-98CF-8D1F53DB2519}" type="pres">
      <dgm:prSet presAssocID="{633D8DEB-5B84-704F-822E-07B7BE477A64}" presName="parTxOnlySpace" presStyleCnt="0"/>
      <dgm:spPr/>
    </dgm:pt>
    <dgm:pt modelId="{7B331101-980A-474B-A944-EF018B014A3F}" type="pres">
      <dgm:prSet presAssocID="{C3FB7F90-AFDE-B849-8B5D-10F605D11C85}" presName="parTxOnly" presStyleLbl="node1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78F18A-0582-1246-9091-525CEE1639EE}" type="pres">
      <dgm:prSet presAssocID="{75E44434-D0B9-4C47-9AB1-901071947D85}" presName="parTxOnlySpace" presStyleCnt="0"/>
      <dgm:spPr/>
    </dgm:pt>
    <dgm:pt modelId="{FA2CD923-235F-B148-A443-C3C6C42EFEBF}" type="pres">
      <dgm:prSet presAssocID="{5664AC22-B358-A441-99E4-4CD2118B5EDB}" presName="parTxOnly" presStyleLbl="node1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0FB4BA-54F5-6A44-BFBE-304FD80D5DD4}" type="pres">
      <dgm:prSet presAssocID="{B4117737-64A9-3D4B-93D2-4BB231F6A184}" presName="parTxOnlySpace" presStyleCnt="0"/>
      <dgm:spPr/>
    </dgm:pt>
    <dgm:pt modelId="{49253C55-0D0F-7E46-9553-A1543A64FF53}" type="pres">
      <dgm:prSet presAssocID="{A7C29BF1-A10D-CA43-ACE0-0B4E1D97F5C6}" presName="parTxOnly" presStyleLbl="node1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E1FE32-A9AD-E747-950E-CBC28770CD87}" type="pres">
      <dgm:prSet presAssocID="{289988C8-37F4-E44F-9FC5-1D1087D6F011}" presName="parTxOnlySpace" presStyleCnt="0"/>
      <dgm:spPr/>
    </dgm:pt>
    <dgm:pt modelId="{12830240-32BA-E94F-92D3-BF6091B4EFE6}" type="pres">
      <dgm:prSet presAssocID="{77DBEDA5-9906-DD40-8339-C9146C1BCB71}" presName="parTxOnly" presStyleLbl="node1" presStyleIdx="4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501DEB-0A60-6142-9528-9EDB9FDDEE09}" type="pres">
      <dgm:prSet presAssocID="{5D4D049C-9899-7B41-96A8-D40F2AFC43D8}" presName="parTxOnlySpace" presStyleCnt="0"/>
      <dgm:spPr/>
    </dgm:pt>
    <dgm:pt modelId="{22F625BA-D362-C449-9D48-05B7BD9DB6BF}" type="pres">
      <dgm:prSet presAssocID="{EED86957-40BF-694D-8781-CDA21D19AC7E}" presName="parTxOnly" presStyleLbl="node1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AF6239-EDB7-7A40-A875-757D61186AD8}" type="pres">
      <dgm:prSet presAssocID="{E3A9074F-A198-B649-8EF9-14306A195034}" presName="parTxOnlySpace" presStyleCnt="0"/>
      <dgm:spPr/>
    </dgm:pt>
    <dgm:pt modelId="{C4AC11DA-3BCC-3240-8F96-9743AFBF89B5}" type="pres">
      <dgm:prSet presAssocID="{BF8B9051-9DB0-BE4F-AA87-7C105BBE0167}" presName="parTxOnly" presStyleLbl="node1" presStyleIdx="6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537745-E87A-F44D-91AB-0645BB215E93}" type="pres">
      <dgm:prSet presAssocID="{8BA3D767-2112-714D-A011-A5D5B94DE08A}" presName="parTxOnlySpace" presStyleCnt="0"/>
      <dgm:spPr/>
    </dgm:pt>
    <dgm:pt modelId="{880F6592-8836-7B4E-BFF0-F497DF0BC418}" type="pres">
      <dgm:prSet presAssocID="{572D8687-2E10-B945-8622-79EF3A8C01FC}" presName="parTxOnly" presStyleLbl="node1" presStyleIdx="7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3B6EA2-4D24-C945-A77D-C85FEA845E20}" type="pres">
      <dgm:prSet presAssocID="{2D9200F0-3711-2540-830F-7FA30D7D2696}" presName="parTxOnlySpace" presStyleCnt="0"/>
      <dgm:spPr/>
    </dgm:pt>
    <dgm:pt modelId="{016589A2-2A5E-874E-A847-959716D4A790}" type="pres">
      <dgm:prSet presAssocID="{752EFE37-FBA5-274F-BE08-7D6C3AF12B25}" presName="parTxOnly" presStyleLbl="node1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A973A2-BC12-A946-9FD9-C633F3110408}" type="pres">
      <dgm:prSet presAssocID="{03170E0D-1B23-9F4F-A611-EE6985323EDF}" presName="parTxOnlySpace" presStyleCnt="0"/>
      <dgm:spPr/>
    </dgm:pt>
    <dgm:pt modelId="{A2FCD22C-423D-044C-9627-6B71E5EEA8AD}" type="pres">
      <dgm:prSet presAssocID="{5D712B20-9D62-204F-B873-D6ABF8B48ABB}" presName="parTxOnly" presStyleLbl="node1" presStyleIdx="9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E8C792-FBC1-594E-BCC4-756A58AE1DFA}" type="pres">
      <dgm:prSet presAssocID="{945FBA7F-770C-3446-88B0-6CEA7AAD1929}" presName="parTxOnlySpace" presStyleCnt="0"/>
      <dgm:spPr/>
    </dgm:pt>
    <dgm:pt modelId="{52AEF77F-6915-5342-A103-E2A0D0653DDD}" type="pres">
      <dgm:prSet presAssocID="{FBF3ABBC-1EE7-7D4B-8CB4-E803FF4EE867}" presName="parTxOnly" presStyleLbl="node1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4E05CAF-FC3D-4AFF-8359-ECCEAF0A2178}" type="presOf" srcId="{77DBEDA5-9906-DD40-8339-C9146C1BCB71}" destId="{12830240-32BA-E94F-92D3-BF6091B4EFE6}" srcOrd="0" destOrd="0" presId="urn:microsoft.com/office/officeart/2005/8/layout/chevron1"/>
    <dgm:cxn modelId="{481583C7-9697-4BE3-BE69-FCFFE7983BCC}" type="presOf" srcId="{BF8B9051-9DB0-BE4F-AA87-7C105BBE0167}" destId="{C4AC11DA-3BCC-3240-8F96-9743AFBF89B5}" srcOrd="0" destOrd="0" presId="urn:microsoft.com/office/officeart/2005/8/layout/chevron1"/>
    <dgm:cxn modelId="{E979CD2D-A54D-4367-B59A-24122C202E4E}" type="presOf" srcId="{EED86957-40BF-694D-8781-CDA21D19AC7E}" destId="{22F625BA-D362-C449-9D48-05B7BD9DB6BF}" srcOrd="0" destOrd="0" presId="urn:microsoft.com/office/officeart/2005/8/layout/chevron1"/>
    <dgm:cxn modelId="{F146B890-EA3A-4F32-A30F-E4E94DE5BEFC}" type="presOf" srcId="{572D8687-2E10-B945-8622-79EF3A8C01FC}" destId="{880F6592-8836-7B4E-BFF0-F497DF0BC418}" srcOrd="0" destOrd="0" presId="urn:microsoft.com/office/officeart/2005/8/layout/chevron1"/>
    <dgm:cxn modelId="{61CE0C00-CA48-B842-ACAA-6FF6E1B891CC}" srcId="{9CB5C9F9-DB78-834A-9493-5A1CD14A3E4B}" destId="{C3FB7F90-AFDE-B849-8B5D-10F605D11C85}" srcOrd="1" destOrd="0" parTransId="{F61351BC-B9C1-964E-94EB-E77CBE47867D}" sibTransId="{75E44434-D0B9-4C47-9AB1-901071947D85}"/>
    <dgm:cxn modelId="{3E05B7AD-242E-448A-846D-9947F35D22CD}" type="presOf" srcId="{5D712B20-9D62-204F-B873-D6ABF8B48ABB}" destId="{A2FCD22C-423D-044C-9627-6B71E5EEA8AD}" srcOrd="0" destOrd="0" presId="urn:microsoft.com/office/officeart/2005/8/layout/chevron1"/>
    <dgm:cxn modelId="{9DA7D30B-E371-0049-A9DC-F27B81C3DD96}" srcId="{9CB5C9F9-DB78-834A-9493-5A1CD14A3E4B}" destId="{EED86957-40BF-694D-8781-CDA21D19AC7E}" srcOrd="5" destOrd="0" parTransId="{B7196776-E7D0-1A4B-BF2E-3AD96149C089}" sibTransId="{E3A9074F-A198-B649-8EF9-14306A195034}"/>
    <dgm:cxn modelId="{3CC132F8-F03F-D643-93B6-5037FB8AA2C4}" srcId="{9CB5C9F9-DB78-834A-9493-5A1CD14A3E4B}" destId="{A7C29BF1-A10D-CA43-ACE0-0B4E1D97F5C6}" srcOrd="3" destOrd="0" parTransId="{0E072C2E-4278-1C4B-8B83-0378DF6FE220}" sibTransId="{289988C8-37F4-E44F-9FC5-1D1087D6F011}"/>
    <dgm:cxn modelId="{E8EBB60C-BE03-4926-899D-B22B409E5AF0}" type="presOf" srcId="{C3FB7F90-AFDE-B849-8B5D-10F605D11C85}" destId="{7B331101-980A-474B-A944-EF018B014A3F}" srcOrd="0" destOrd="0" presId="urn:microsoft.com/office/officeart/2005/8/layout/chevron1"/>
    <dgm:cxn modelId="{4857C1F9-E90A-4AC1-8ECD-64415D3CA227}" type="presOf" srcId="{FBF3ABBC-1EE7-7D4B-8CB4-E803FF4EE867}" destId="{52AEF77F-6915-5342-A103-E2A0D0653DDD}" srcOrd="0" destOrd="0" presId="urn:microsoft.com/office/officeart/2005/8/layout/chevron1"/>
    <dgm:cxn modelId="{1B2686E7-2C1C-9148-A1B3-8F4B7DC6CC05}" srcId="{9CB5C9F9-DB78-834A-9493-5A1CD14A3E4B}" destId="{BD5E65F5-BE7A-8746-95B8-727B278EEE15}" srcOrd="0" destOrd="0" parTransId="{07039ADB-BEC4-544A-B3BA-FA34FC0289CB}" sibTransId="{633D8DEB-5B84-704F-822E-07B7BE477A64}"/>
    <dgm:cxn modelId="{D1D7E428-1B26-EB4F-8101-3BB8BDE6AC32}" srcId="{9CB5C9F9-DB78-834A-9493-5A1CD14A3E4B}" destId="{5664AC22-B358-A441-99E4-4CD2118B5EDB}" srcOrd="2" destOrd="0" parTransId="{494DE821-5BA9-254A-A8A6-7EB79F7DB091}" sibTransId="{B4117737-64A9-3D4B-93D2-4BB231F6A184}"/>
    <dgm:cxn modelId="{93CBD64C-F295-4149-A41A-4D7FAAD92CD8}" srcId="{9CB5C9F9-DB78-834A-9493-5A1CD14A3E4B}" destId="{BF8B9051-9DB0-BE4F-AA87-7C105BBE0167}" srcOrd="6" destOrd="0" parTransId="{AE9CACD7-D5C9-C741-9554-9A6D2EBAFB49}" sibTransId="{8BA3D767-2112-714D-A011-A5D5B94DE08A}"/>
    <dgm:cxn modelId="{8E697D41-4097-4164-8857-3A9171148B31}" type="presOf" srcId="{BD5E65F5-BE7A-8746-95B8-727B278EEE15}" destId="{DE8D5903-476E-CE4E-B1CA-FBA180788934}" srcOrd="0" destOrd="0" presId="urn:microsoft.com/office/officeart/2005/8/layout/chevron1"/>
    <dgm:cxn modelId="{F23BD0BA-C76D-424F-A14D-61B67960A6F9}" type="presOf" srcId="{A7C29BF1-A10D-CA43-ACE0-0B4E1D97F5C6}" destId="{49253C55-0D0F-7E46-9553-A1543A64FF53}" srcOrd="0" destOrd="0" presId="urn:microsoft.com/office/officeart/2005/8/layout/chevron1"/>
    <dgm:cxn modelId="{3243196B-49D3-4498-A900-93D7EC85AD87}" type="presOf" srcId="{5664AC22-B358-A441-99E4-4CD2118B5EDB}" destId="{FA2CD923-235F-B148-A443-C3C6C42EFEBF}" srcOrd="0" destOrd="0" presId="urn:microsoft.com/office/officeart/2005/8/layout/chevron1"/>
    <dgm:cxn modelId="{0754F443-1C22-184C-A0D9-6D63AC2CA92B}" srcId="{9CB5C9F9-DB78-834A-9493-5A1CD14A3E4B}" destId="{572D8687-2E10-B945-8622-79EF3A8C01FC}" srcOrd="7" destOrd="0" parTransId="{25A1FD2E-B03D-8D46-AF30-8D2EBED3345E}" sibTransId="{2D9200F0-3711-2540-830F-7FA30D7D2696}"/>
    <dgm:cxn modelId="{564E1241-D196-A849-B327-94883F7B61A3}" srcId="{9CB5C9F9-DB78-834A-9493-5A1CD14A3E4B}" destId="{FBF3ABBC-1EE7-7D4B-8CB4-E803FF4EE867}" srcOrd="10" destOrd="0" parTransId="{BE24DD5D-5287-9C4A-8FC2-6EB3ABA540DF}" sibTransId="{BCF0D8F8-82C6-C14D-9A7F-9BD397DF54DC}"/>
    <dgm:cxn modelId="{95B777B0-288F-844A-B252-6E4D4EF91965}" srcId="{9CB5C9F9-DB78-834A-9493-5A1CD14A3E4B}" destId="{752EFE37-FBA5-274F-BE08-7D6C3AF12B25}" srcOrd="8" destOrd="0" parTransId="{915860E8-9DD7-9E49-9DDF-87F8C6D60FFF}" sibTransId="{03170E0D-1B23-9F4F-A611-EE6985323EDF}"/>
    <dgm:cxn modelId="{353FFD72-CF58-BD4A-98D5-13B90F29259D}" srcId="{9CB5C9F9-DB78-834A-9493-5A1CD14A3E4B}" destId="{5D712B20-9D62-204F-B873-D6ABF8B48ABB}" srcOrd="9" destOrd="0" parTransId="{27EA4ECF-4A32-1C40-BDFB-4E5F190A4E51}" sibTransId="{945FBA7F-770C-3446-88B0-6CEA7AAD1929}"/>
    <dgm:cxn modelId="{BCF5424E-EDE4-CA49-85CB-710E9EE06F65}" srcId="{9CB5C9F9-DB78-834A-9493-5A1CD14A3E4B}" destId="{77DBEDA5-9906-DD40-8339-C9146C1BCB71}" srcOrd="4" destOrd="0" parTransId="{26C7646C-325F-6146-8A21-8181D81A726E}" sibTransId="{5D4D049C-9899-7B41-96A8-D40F2AFC43D8}"/>
    <dgm:cxn modelId="{E05B8744-08C8-4FC4-BCC6-7AA884F351B0}" type="presOf" srcId="{752EFE37-FBA5-274F-BE08-7D6C3AF12B25}" destId="{016589A2-2A5E-874E-A847-959716D4A790}" srcOrd="0" destOrd="0" presId="urn:microsoft.com/office/officeart/2005/8/layout/chevron1"/>
    <dgm:cxn modelId="{2E0EE1F5-1803-46E9-BA21-43122A76318E}" type="presOf" srcId="{9CB5C9F9-DB78-834A-9493-5A1CD14A3E4B}" destId="{5310C6E4-1AB8-A245-8699-95C2352004C9}" srcOrd="0" destOrd="0" presId="urn:microsoft.com/office/officeart/2005/8/layout/chevron1"/>
    <dgm:cxn modelId="{6B195F5F-A3E9-4BDC-B9EE-28EAF9E23BB8}" type="presParOf" srcId="{5310C6E4-1AB8-A245-8699-95C2352004C9}" destId="{DE8D5903-476E-CE4E-B1CA-FBA180788934}" srcOrd="0" destOrd="0" presId="urn:microsoft.com/office/officeart/2005/8/layout/chevron1"/>
    <dgm:cxn modelId="{91EA27DE-A6C0-4895-847C-802441676BBC}" type="presParOf" srcId="{5310C6E4-1AB8-A245-8699-95C2352004C9}" destId="{52515ED9-4BAE-DA4F-98CF-8D1F53DB2519}" srcOrd="1" destOrd="0" presId="urn:microsoft.com/office/officeart/2005/8/layout/chevron1"/>
    <dgm:cxn modelId="{71196FD1-8900-49D8-A4D1-DF193799EDE3}" type="presParOf" srcId="{5310C6E4-1AB8-A245-8699-95C2352004C9}" destId="{7B331101-980A-474B-A944-EF018B014A3F}" srcOrd="2" destOrd="0" presId="urn:microsoft.com/office/officeart/2005/8/layout/chevron1"/>
    <dgm:cxn modelId="{D58FE9C6-7C4D-4B05-8C78-4D1AC0D21934}" type="presParOf" srcId="{5310C6E4-1AB8-A245-8699-95C2352004C9}" destId="{B378F18A-0582-1246-9091-525CEE1639EE}" srcOrd="3" destOrd="0" presId="urn:microsoft.com/office/officeart/2005/8/layout/chevron1"/>
    <dgm:cxn modelId="{8C51F95D-C174-4E2F-8061-8E3F95D93870}" type="presParOf" srcId="{5310C6E4-1AB8-A245-8699-95C2352004C9}" destId="{FA2CD923-235F-B148-A443-C3C6C42EFEBF}" srcOrd="4" destOrd="0" presId="urn:microsoft.com/office/officeart/2005/8/layout/chevron1"/>
    <dgm:cxn modelId="{D94F1C9D-B1B9-479D-92AF-FC30629FC09F}" type="presParOf" srcId="{5310C6E4-1AB8-A245-8699-95C2352004C9}" destId="{870FB4BA-54F5-6A44-BFBE-304FD80D5DD4}" srcOrd="5" destOrd="0" presId="urn:microsoft.com/office/officeart/2005/8/layout/chevron1"/>
    <dgm:cxn modelId="{963358DB-5D7A-4D33-A33E-11C84BBFBED0}" type="presParOf" srcId="{5310C6E4-1AB8-A245-8699-95C2352004C9}" destId="{49253C55-0D0F-7E46-9553-A1543A64FF53}" srcOrd="6" destOrd="0" presId="urn:microsoft.com/office/officeart/2005/8/layout/chevron1"/>
    <dgm:cxn modelId="{DC53EEBC-5464-4C30-8391-3BBD0A6EB2C3}" type="presParOf" srcId="{5310C6E4-1AB8-A245-8699-95C2352004C9}" destId="{CBE1FE32-A9AD-E747-950E-CBC28770CD87}" srcOrd="7" destOrd="0" presId="urn:microsoft.com/office/officeart/2005/8/layout/chevron1"/>
    <dgm:cxn modelId="{2F181DC4-35D9-41F4-B247-4BA68D9A2656}" type="presParOf" srcId="{5310C6E4-1AB8-A245-8699-95C2352004C9}" destId="{12830240-32BA-E94F-92D3-BF6091B4EFE6}" srcOrd="8" destOrd="0" presId="urn:microsoft.com/office/officeart/2005/8/layout/chevron1"/>
    <dgm:cxn modelId="{B094180F-3150-46B7-ACF6-1C682D39AAE8}" type="presParOf" srcId="{5310C6E4-1AB8-A245-8699-95C2352004C9}" destId="{B6501DEB-0A60-6142-9528-9EDB9FDDEE09}" srcOrd="9" destOrd="0" presId="urn:microsoft.com/office/officeart/2005/8/layout/chevron1"/>
    <dgm:cxn modelId="{18F2F187-07CC-4D99-9465-BB65C4B5D721}" type="presParOf" srcId="{5310C6E4-1AB8-A245-8699-95C2352004C9}" destId="{22F625BA-D362-C449-9D48-05B7BD9DB6BF}" srcOrd="10" destOrd="0" presId="urn:microsoft.com/office/officeart/2005/8/layout/chevron1"/>
    <dgm:cxn modelId="{5735A173-3EC2-4DE4-B647-EAB0C7356190}" type="presParOf" srcId="{5310C6E4-1AB8-A245-8699-95C2352004C9}" destId="{18AF6239-EDB7-7A40-A875-757D61186AD8}" srcOrd="11" destOrd="0" presId="urn:microsoft.com/office/officeart/2005/8/layout/chevron1"/>
    <dgm:cxn modelId="{F6A93D28-61DF-4575-B3CF-59C0C1CC6BF4}" type="presParOf" srcId="{5310C6E4-1AB8-A245-8699-95C2352004C9}" destId="{C4AC11DA-3BCC-3240-8F96-9743AFBF89B5}" srcOrd="12" destOrd="0" presId="urn:microsoft.com/office/officeart/2005/8/layout/chevron1"/>
    <dgm:cxn modelId="{3D557945-FA2D-4C58-8C2E-E65578A6B70C}" type="presParOf" srcId="{5310C6E4-1AB8-A245-8699-95C2352004C9}" destId="{92537745-E87A-F44D-91AB-0645BB215E93}" srcOrd="13" destOrd="0" presId="urn:microsoft.com/office/officeart/2005/8/layout/chevron1"/>
    <dgm:cxn modelId="{C3BE1B85-ABAE-4ED3-826C-CD4D55989228}" type="presParOf" srcId="{5310C6E4-1AB8-A245-8699-95C2352004C9}" destId="{880F6592-8836-7B4E-BFF0-F497DF0BC418}" srcOrd="14" destOrd="0" presId="urn:microsoft.com/office/officeart/2005/8/layout/chevron1"/>
    <dgm:cxn modelId="{0A4D4561-2C10-4B1F-B1D1-19BA05A1FF33}" type="presParOf" srcId="{5310C6E4-1AB8-A245-8699-95C2352004C9}" destId="{893B6EA2-4D24-C945-A77D-C85FEA845E20}" srcOrd="15" destOrd="0" presId="urn:microsoft.com/office/officeart/2005/8/layout/chevron1"/>
    <dgm:cxn modelId="{AF63F21E-0AA1-40DC-91FB-25757DC04F68}" type="presParOf" srcId="{5310C6E4-1AB8-A245-8699-95C2352004C9}" destId="{016589A2-2A5E-874E-A847-959716D4A790}" srcOrd="16" destOrd="0" presId="urn:microsoft.com/office/officeart/2005/8/layout/chevron1"/>
    <dgm:cxn modelId="{ED0C8085-9125-498A-81CB-DF7C9D51AB63}" type="presParOf" srcId="{5310C6E4-1AB8-A245-8699-95C2352004C9}" destId="{2BA973A2-BC12-A946-9FD9-C633F3110408}" srcOrd="17" destOrd="0" presId="urn:microsoft.com/office/officeart/2005/8/layout/chevron1"/>
    <dgm:cxn modelId="{7F263745-20B3-43E4-BCCD-71AC52D15E80}" type="presParOf" srcId="{5310C6E4-1AB8-A245-8699-95C2352004C9}" destId="{A2FCD22C-423D-044C-9627-6B71E5EEA8AD}" srcOrd="18" destOrd="0" presId="urn:microsoft.com/office/officeart/2005/8/layout/chevron1"/>
    <dgm:cxn modelId="{7ED4821D-3D79-4D82-ABD0-EA613A23152B}" type="presParOf" srcId="{5310C6E4-1AB8-A245-8699-95C2352004C9}" destId="{96E8C792-FBC1-594E-BCC4-756A58AE1DFA}" srcOrd="19" destOrd="0" presId="urn:microsoft.com/office/officeart/2005/8/layout/chevron1"/>
    <dgm:cxn modelId="{32DA91AF-F1A9-4163-A40A-BDB34CADF870}" type="presParOf" srcId="{5310C6E4-1AB8-A245-8699-95C2352004C9}" destId="{52AEF77F-6915-5342-A103-E2A0D0653DDD}" srcOrd="2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5A5845E7-2D43-465D-BF19-A435C8FF95ED}" type="datetimeFigureOut">
              <a:rPr lang="en-GB"/>
              <a:pPr>
                <a:defRPr/>
              </a:pPr>
              <a:t>28/11/2011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D8296904-09D0-4F74-96A3-4B5114AF0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0FEC7C-A9E8-4CA4-8450-C4CD5AC1EAC8}" type="slidenum">
              <a:rPr lang="en-GB" smtClean="0">
                <a:ea typeface="MS PGothic" pitchFamily="34" charset="-128"/>
              </a:rPr>
              <a:pPr/>
              <a:t>4</a:t>
            </a:fld>
            <a:endParaRPr lang="en-GB" smtClean="0">
              <a:ea typeface="MS PGothic" pitchFamily="34" charset="-128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B5002A-2947-4D23-8D02-42F67F192621}" type="slidenum">
              <a:rPr lang="en-GB" smtClean="0">
                <a:ea typeface="MS PGothic" pitchFamily="34" charset="-128"/>
              </a:rPr>
              <a:pPr/>
              <a:t>9</a:t>
            </a:fld>
            <a:endParaRPr lang="en-GB" smtClean="0">
              <a:ea typeface="MS PGothic" pitchFamily="34" charset="-128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9A5924-1E8B-4A66-955C-28F6763EF90B}" type="slidenum">
              <a:rPr lang="en-GB" smtClean="0">
                <a:ea typeface="MS PGothic" pitchFamily="34" charset="-128"/>
              </a:rPr>
              <a:pPr/>
              <a:t>10</a:t>
            </a:fld>
            <a:endParaRPr lang="en-GB" smtClean="0">
              <a:ea typeface="MS PGothic" pitchFamily="34" charset="-128"/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391CBE-C789-4069-B82E-2BB708FC15DC}" type="slidenum">
              <a:rPr lang="en-GB" smtClean="0">
                <a:ea typeface="MS PGothic" pitchFamily="34" charset="-128"/>
              </a:rPr>
              <a:pPr/>
              <a:t>15</a:t>
            </a:fld>
            <a:endParaRPr lang="en-GB" smtClean="0">
              <a:ea typeface="MS PGothic" pitchFamily="34" charset="-128"/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A497EE-1BBB-4182-9915-50F0F2335E48}" type="slidenum">
              <a:rPr lang="en-GB" smtClean="0">
                <a:ea typeface="MS PGothic" pitchFamily="34" charset="-128"/>
              </a:rPr>
              <a:pPr/>
              <a:t>17</a:t>
            </a:fld>
            <a:endParaRPr lang="en-GB" smtClean="0">
              <a:ea typeface="MS PGothic" pitchFamily="34" charset="-128"/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EA16AF-C0EA-408C-933C-BA2E2503C811}" type="slidenum">
              <a:rPr lang="en-GB" smtClean="0">
                <a:ea typeface="MS PGothic" pitchFamily="34" charset="-128"/>
              </a:rPr>
              <a:pPr/>
              <a:t>19</a:t>
            </a:fld>
            <a:endParaRPr lang="en-GB" smtClean="0">
              <a:ea typeface="MS PGothic" pitchFamily="34" charset="-128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72CC21-88A2-433C-A8ED-05686F5E3CAE}" type="slidenum">
              <a:rPr lang="en-GB" smtClean="0">
                <a:ea typeface="MS PGothic" pitchFamily="34" charset="-128"/>
              </a:rPr>
              <a:pPr/>
              <a:t>20</a:t>
            </a:fld>
            <a:endParaRPr lang="en-GB" smtClean="0">
              <a:ea typeface="MS PGothic" pitchFamily="34" charset="-128"/>
            </a:endParaRPr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8402F-2201-4B8D-B9E0-73E0159698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8BA58-45D0-409C-BD20-E0EB188C36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7CA6F-BA67-45C5-87F5-E81279F21D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99274-2D80-4852-9705-EE6958F4F1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C132A-253F-4075-BF69-96EC2EA4D9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67A9E-2AE3-490C-8475-BD1C2C0EE0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1876-E1B9-4327-9FD7-EE1312EC07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4D233-0E5A-41A6-BCC9-A46A895B6A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333A1-4161-4A36-BC6A-5A11703966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08478-61C1-4621-A224-7E8190BAFD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C471-8BAB-447C-967A-9DD09C5273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53018-B8EB-466E-AE5D-753B65CE1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DB240652-0AC3-420F-B17F-6410FB96E1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16" descr="lif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157163"/>
            <a:ext cx="1582737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8" descr="PISCES_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524750" y="12700"/>
            <a:ext cx="1403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3" name="Group 9"/>
          <p:cNvGrpSpPr>
            <a:grpSpLocks/>
          </p:cNvGrpSpPr>
          <p:nvPr userDrawn="1"/>
        </p:nvGrpSpPr>
        <p:grpSpPr bwMode="auto">
          <a:xfrm>
            <a:off x="0" y="5734050"/>
            <a:ext cx="9396413" cy="1123950"/>
            <a:chOff x="0" y="3612"/>
            <a:chExt cx="5919" cy="708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016" y="3612"/>
              <a:ext cx="99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35" name="Group 11"/>
            <p:cNvGrpSpPr>
              <a:grpSpLocks/>
            </p:cNvGrpSpPr>
            <p:nvPr/>
          </p:nvGrpSpPr>
          <p:grpSpPr bwMode="auto">
            <a:xfrm>
              <a:off x="3923" y="3612"/>
              <a:ext cx="1837" cy="708"/>
              <a:chOff x="3923" y="3385"/>
              <a:chExt cx="1837" cy="935"/>
            </a:xfrm>
          </p:grpSpPr>
          <p:pic>
            <p:nvPicPr>
              <p:cNvPr id="1041" name="Picture 12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4785" y="3385"/>
                <a:ext cx="97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2" name="Picture 13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3923" y="3385"/>
                <a:ext cx="862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6" name="Picture 14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3612"/>
              <a:ext cx="884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5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2290" y="3620"/>
              <a:ext cx="953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16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429" y="3612"/>
              <a:ext cx="907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17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884" y="3612"/>
              <a:ext cx="544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" name="Line 18"/>
            <p:cNvSpPr>
              <a:spLocks noChangeShapeType="1"/>
            </p:cNvSpPr>
            <p:nvPr/>
          </p:nvSpPr>
          <p:spPr bwMode="auto">
            <a:xfrm>
              <a:off x="0" y="3612"/>
              <a:ext cx="59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ISCES new Celtic Sea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36750"/>
            <a:ext cx="2455863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1"/>
          <p:cNvSpPr>
            <a:spLocks/>
          </p:cNvSpPr>
          <p:nvPr/>
        </p:nvSpPr>
        <p:spPr bwMode="auto">
          <a:xfrm>
            <a:off x="6096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4400" b="1">
              <a:solidFill>
                <a:srgbClr val="3375B0"/>
              </a:solidFill>
            </a:endParaRPr>
          </a:p>
          <a:p>
            <a:pPr algn="ctr"/>
            <a:r>
              <a:rPr lang="en-GB" sz="4400" b="1">
                <a:solidFill>
                  <a:srgbClr val="3375B0"/>
                </a:solidFill>
              </a:rPr>
              <a:t>Welcome to Dorking</a:t>
            </a:r>
          </a:p>
          <a:p>
            <a:pPr algn="ctr"/>
            <a:r>
              <a:rPr lang="en-GB" sz="4400" b="1">
                <a:solidFill>
                  <a:srgbClr val="3375B0"/>
                </a:solidFill>
              </a:rPr>
              <a:t>PISCES Workshop 4</a:t>
            </a:r>
          </a:p>
        </p:txBody>
      </p:sp>
      <p:pic>
        <p:nvPicPr>
          <p:cNvPr id="307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362200"/>
            <a:ext cx="3429000" cy="25669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733800" y="35052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274638"/>
            <a:ext cx="7859712" cy="11430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3375B0"/>
                </a:solidFill>
              </a:rPr>
              <a:t>The PISCES approach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28775"/>
            <a:ext cx="8569325" cy="3960813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GB" sz="3000" smtClean="0"/>
              <a:t>To develop a common understanding of the Ecosystem Approach with marine users.</a:t>
            </a:r>
          </a:p>
          <a:p>
            <a:pPr eaLnBrk="1" hangingPunct="1">
              <a:buFontTx/>
              <a:buNone/>
            </a:pPr>
            <a:endParaRPr lang="en-GB" sz="1600" smtClean="0"/>
          </a:p>
          <a:p>
            <a:pPr eaLnBrk="1" hangingPunct="1"/>
            <a:r>
              <a:rPr lang="en-GB" sz="3000" smtClean="0"/>
              <a:t>To produce a set of stakeholder-led </a:t>
            </a:r>
            <a:r>
              <a:rPr lang="en-GB" sz="3000" b="1" smtClean="0"/>
              <a:t>guidelines</a:t>
            </a:r>
            <a:r>
              <a:rPr lang="en-GB" sz="3000" smtClean="0"/>
              <a:t> for implementing the Ecosystem Approach</a:t>
            </a:r>
          </a:p>
          <a:p>
            <a:pPr eaLnBrk="1" hangingPunct="1">
              <a:buFontTx/>
              <a:buNone/>
            </a:pPr>
            <a:endParaRPr lang="en-GB" sz="1600" smtClean="0"/>
          </a:p>
          <a:p>
            <a:pPr eaLnBrk="1" hangingPunct="1"/>
            <a:r>
              <a:rPr lang="en-GB" sz="3000" smtClean="0"/>
              <a:t>To establish the best methods for engaging with diverse groups of marine users.</a:t>
            </a:r>
            <a:endParaRPr 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2051050" y="115888"/>
            <a:ext cx="5545138" cy="114300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3375B0"/>
                </a:solidFill>
              </a:rPr>
              <a:t>A unique project</a:t>
            </a:r>
            <a:r>
              <a:rPr lang="en-GB" sz="4000" b="1" smtClean="0"/>
              <a:t>	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3557588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GB" smtClean="0"/>
              <a:t>Multinational, multi-sector </a:t>
            </a:r>
          </a:p>
          <a:p>
            <a:pPr eaLnBrk="1" hangingPunct="1"/>
            <a:r>
              <a:rPr lang="en-GB" smtClean="0"/>
              <a:t>Stakeholder-led</a:t>
            </a:r>
          </a:p>
          <a:p>
            <a:pPr eaLnBrk="1" hangingPunct="1"/>
            <a:r>
              <a:rPr lang="en-GB" smtClean="0"/>
              <a:t>Innovative stakeholder engagement</a:t>
            </a:r>
          </a:p>
          <a:p>
            <a:pPr eaLnBrk="1" hangingPunct="1"/>
            <a:r>
              <a:rPr lang="en-GB" smtClean="0"/>
              <a:t>Increases knowledge, builds trust</a:t>
            </a:r>
          </a:p>
          <a:p>
            <a:pPr eaLnBrk="1" hangingPunct="1"/>
            <a:r>
              <a:rPr lang="en-US" smtClean="0"/>
              <a:t>A voice for Celtic Sea marine users</a:t>
            </a:r>
          </a:p>
          <a:p>
            <a:pPr eaLnBrk="1" hangingPunct="1"/>
            <a:r>
              <a:rPr lang="en-GB" smtClean="0"/>
              <a:t>Acts as an example of best practice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214313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Celtic Sea sub-region</a:t>
            </a:r>
          </a:p>
        </p:txBody>
      </p:sp>
      <p:pic>
        <p:nvPicPr>
          <p:cNvPr id="14339" name="Picture 5" descr="PISCES new Celtic Sea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0" y="1341438"/>
            <a:ext cx="2713038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971550" y="1341438"/>
            <a:ext cx="2736850" cy="381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2" name="Picture 5" descr="PISCES new Celtic Sea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4813"/>
            <a:ext cx="4138612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8"/>
          <p:cNvSpPr>
            <a:spLocks/>
          </p:cNvSpPr>
          <p:nvPr/>
        </p:nvSpPr>
        <p:spPr bwMode="auto">
          <a:xfrm>
            <a:off x="5076825" y="476250"/>
            <a:ext cx="36004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b="1">
                <a:solidFill>
                  <a:srgbClr val="3375B0"/>
                </a:solidFill>
              </a:rPr>
              <a:t>Where are we working?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1981200"/>
            <a:ext cx="8439150" cy="11430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2" charset="0"/>
              <a:ea typeface="ＭＳ Ｐゴシック" charset="-128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3375B0"/>
                </a:solidFill>
              </a:rPr>
              <a:t>PISCES timeline</a:t>
            </a:r>
          </a:p>
        </p:txBody>
      </p:sp>
      <p:pic>
        <p:nvPicPr>
          <p:cNvPr id="4" name="Diagram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8491538" cy="4102100"/>
          </a:xfrm>
          <a:prstGeom prst="rect">
            <a:avLst/>
          </a:prstGeom>
          <a:noFill/>
        </p:spPr>
      </p:pic>
      <p:pic>
        <p:nvPicPr>
          <p:cNvPr id="6" name="Picture 4" descr="PISCES_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371600"/>
            <a:ext cx="763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5400000">
            <a:off x="342901" y="3314700"/>
            <a:ext cx="838200" cy="31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250825" y="3733800"/>
            <a:ext cx="1196975" cy="793750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MAY: </a:t>
            </a:r>
            <a:r>
              <a:rPr lang="en-US" sz="1400"/>
              <a:t>First stakeholder workshop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5400000">
            <a:off x="1981994" y="3656806"/>
            <a:ext cx="1524000" cy="15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1619250" y="3505200"/>
            <a:ext cx="895350" cy="793750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OCT: </a:t>
            </a:r>
            <a:r>
              <a:rPr lang="en-US" sz="1400"/>
              <a:t>Online tutorials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rot="5400000">
            <a:off x="4564062" y="3694113"/>
            <a:ext cx="1598613" cy="15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4953000" y="4495800"/>
            <a:ext cx="1203325" cy="1006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NOV: </a:t>
            </a:r>
            <a:r>
              <a:rPr lang="en-US" sz="1400"/>
              <a:t>Fourth stakeholder workshop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5400000">
            <a:off x="6892925" y="3240088"/>
            <a:ext cx="684213" cy="158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73" name="TextBox 13"/>
          <p:cNvSpPr txBox="1">
            <a:spLocks noChangeArrowheads="1"/>
          </p:cNvSpPr>
          <p:nvPr/>
        </p:nvSpPr>
        <p:spPr bwMode="auto">
          <a:xfrm>
            <a:off x="6804025" y="3543300"/>
            <a:ext cx="1152525" cy="793750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JUL: </a:t>
            </a:r>
            <a:r>
              <a:rPr lang="en-US" sz="1400"/>
              <a:t>Guidelines finalised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8101013" y="2924175"/>
            <a:ext cx="1587" cy="16573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75" name="TextBox 15"/>
          <p:cNvSpPr txBox="1">
            <a:spLocks noChangeArrowheads="1"/>
          </p:cNvSpPr>
          <p:nvPr/>
        </p:nvSpPr>
        <p:spPr bwMode="auto">
          <a:xfrm>
            <a:off x="6372225" y="4652963"/>
            <a:ext cx="2232025" cy="793750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OCT: </a:t>
            </a:r>
            <a:r>
              <a:rPr lang="en-US" sz="1400"/>
              <a:t> Guidelines launched to government and industry</a:t>
            </a:r>
          </a:p>
        </p:txBody>
      </p:sp>
      <p:sp>
        <p:nvSpPr>
          <p:cNvPr id="15376" name="TextBox 22"/>
          <p:cNvSpPr txBox="1">
            <a:spLocks noChangeArrowheads="1"/>
          </p:cNvSpPr>
          <p:nvPr/>
        </p:nvSpPr>
        <p:spPr bwMode="auto">
          <a:xfrm>
            <a:off x="1752600" y="4419600"/>
            <a:ext cx="1295400" cy="1006475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NOV: </a:t>
            </a:r>
            <a:r>
              <a:rPr lang="en-US" sz="1400"/>
              <a:t>Second stakeholder workshop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5400000">
            <a:off x="2134394" y="3199606"/>
            <a:ext cx="609600" cy="15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rot="5400000">
            <a:off x="4153694" y="3161506"/>
            <a:ext cx="533400" cy="15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rot="5400000">
            <a:off x="3925887" y="3694113"/>
            <a:ext cx="1598613" cy="15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80" name="TextBox 36"/>
          <p:cNvSpPr txBox="1">
            <a:spLocks noChangeArrowheads="1"/>
          </p:cNvSpPr>
          <p:nvPr/>
        </p:nvSpPr>
        <p:spPr bwMode="auto">
          <a:xfrm>
            <a:off x="3419475" y="4495800"/>
            <a:ext cx="1304925" cy="1006475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SUMMER: </a:t>
            </a:r>
            <a:r>
              <a:rPr lang="en-US" sz="1400"/>
              <a:t>Consultation / review with sectors</a:t>
            </a:r>
          </a:p>
        </p:txBody>
      </p:sp>
      <p:sp>
        <p:nvSpPr>
          <p:cNvPr id="15381" name="TextBox 9"/>
          <p:cNvSpPr txBox="1">
            <a:spLocks noChangeArrowheads="1"/>
          </p:cNvSpPr>
          <p:nvPr/>
        </p:nvSpPr>
        <p:spPr bwMode="auto">
          <a:xfrm>
            <a:off x="8351838" y="3500438"/>
            <a:ext cx="792162" cy="1006475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DEC: </a:t>
            </a:r>
            <a:r>
              <a:rPr lang="en-US" sz="1400"/>
              <a:t>new end date</a:t>
            </a: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5400000">
            <a:off x="8640762" y="3321051"/>
            <a:ext cx="358775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83" name="TextBox 13"/>
          <p:cNvSpPr txBox="1">
            <a:spLocks noChangeArrowheads="1"/>
          </p:cNvSpPr>
          <p:nvPr/>
        </p:nvSpPr>
        <p:spPr bwMode="auto">
          <a:xfrm>
            <a:off x="5508625" y="3429000"/>
            <a:ext cx="1171575" cy="793750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APR: </a:t>
            </a:r>
            <a:r>
              <a:rPr lang="en-US" sz="1400"/>
              <a:t>Fifth stakeholder workshop</a:t>
            </a: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5400000">
            <a:off x="6009482" y="3148806"/>
            <a:ext cx="533400" cy="158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85" name="TextBox 9"/>
          <p:cNvSpPr txBox="1">
            <a:spLocks noChangeArrowheads="1"/>
          </p:cNvSpPr>
          <p:nvPr/>
        </p:nvSpPr>
        <p:spPr bwMode="auto">
          <a:xfrm>
            <a:off x="3203575" y="3429000"/>
            <a:ext cx="1343025" cy="793750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JUN: </a:t>
            </a:r>
            <a:r>
              <a:rPr lang="en-US" sz="1400"/>
              <a:t>Third stakeholder workshop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395288" y="2420938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3375B0"/>
                </a:solidFill>
              </a:rPr>
              <a:t>Progress to date</a:t>
            </a:r>
            <a:r>
              <a:rPr lang="en-GB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1692275" y="188913"/>
            <a:ext cx="5759450" cy="11430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3375B0"/>
                </a:solidFill>
              </a:rPr>
              <a:t>Workshops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268413"/>
            <a:ext cx="8351837" cy="4464050"/>
          </a:xfrm>
        </p:spPr>
        <p:txBody>
          <a:bodyPr/>
          <a:lstStyle/>
          <a:p>
            <a:pPr eaLnBrk="1" hangingPunct="1"/>
            <a:r>
              <a:rPr lang="en-GB" smtClean="0"/>
              <a:t>Workshop 1 (Cardiff)</a:t>
            </a:r>
          </a:p>
          <a:p>
            <a:pPr lvl="1" eaLnBrk="1" hangingPunct="1"/>
            <a:r>
              <a:rPr lang="en-GB" smtClean="0"/>
              <a:t>Multi-sector, multi-national group</a:t>
            </a:r>
          </a:p>
          <a:p>
            <a:pPr lvl="1" eaLnBrk="1" hangingPunct="1"/>
            <a:r>
              <a:rPr lang="en-GB" smtClean="0"/>
              <a:t>Ecosystem Approach (EA) definitions</a:t>
            </a:r>
          </a:p>
          <a:p>
            <a:pPr eaLnBrk="1" hangingPunct="1"/>
            <a:r>
              <a:rPr lang="en-GB" smtClean="0"/>
              <a:t>Workshop 2 (Cork)</a:t>
            </a:r>
          </a:p>
          <a:p>
            <a:pPr lvl="1" eaLnBrk="1" hangingPunct="1"/>
            <a:r>
              <a:rPr lang="en-GB" smtClean="0"/>
              <a:t>PISCES principles</a:t>
            </a:r>
          </a:p>
          <a:p>
            <a:pPr lvl="1" eaLnBrk="1" hangingPunct="1"/>
            <a:r>
              <a:rPr lang="en-GB" smtClean="0"/>
              <a:t>Stakeholder engagement</a:t>
            </a:r>
          </a:p>
          <a:p>
            <a:pPr eaLnBrk="1" hangingPunct="1"/>
            <a:r>
              <a:rPr lang="en-GB" smtClean="0"/>
              <a:t>Workshop 3 (Dinard)</a:t>
            </a:r>
          </a:p>
          <a:p>
            <a:pPr lvl="1" eaLnBrk="1" hangingPunct="1"/>
            <a:r>
              <a:rPr lang="en-GB" smtClean="0"/>
              <a:t>Principles, objectives, actions (mind maps)</a:t>
            </a:r>
          </a:p>
          <a:p>
            <a:pPr lvl="1"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663575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3375B0"/>
                </a:solidFill>
              </a:rPr>
              <a:t>Interim development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395288" y="1484313"/>
            <a:ext cx="8507412" cy="4525962"/>
          </a:xfrm>
        </p:spPr>
        <p:txBody>
          <a:bodyPr/>
          <a:lstStyle/>
          <a:p>
            <a:pPr eaLnBrk="1" hangingPunct="1"/>
            <a:r>
              <a:rPr lang="en-GB" smtClean="0"/>
              <a:t>Drafting with volunteers</a:t>
            </a:r>
            <a:br>
              <a:rPr lang="en-GB" smtClean="0"/>
            </a:br>
            <a:endParaRPr lang="en-GB" sz="1600" smtClean="0"/>
          </a:p>
          <a:p>
            <a:pPr eaLnBrk="1" hangingPunct="1"/>
            <a:r>
              <a:rPr lang="en-GB" smtClean="0"/>
              <a:t>Developing structure</a:t>
            </a:r>
            <a:br>
              <a:rPr lang="en-GB" smtClean="0"/>
            </a:br>
            <a:endParaRPr lang="en-GB" sz="1600" smtClean="0"/>
          </a:p>
          <a:p>
            <a:pPr eaLnBrk="1" hangingPunct="1"/>
            <a:r>
              <a:rPr lang="en-GB" smtClean="0"/>
              <a:t>Involving advisors</a:t>
            </a:r>
            <a:br>
              <a:rPr lang="en-GB" smtClean="0"/>
            </a:br>
            <a:endParaRPr lang="en-GB" sz="1600" smtClean="0"/>
          </a:p>
          <a:p>
            <a:pPr eaLnBrk="1" hangingPunct="1"/>
            <a:r>
              <a:rPr lang="en-GB" smtClean="0"/>
              <a:t>Incorporating comments</a:t>
            </a:r>
            <a:br>
              <a:rPr lang="en-GB" smtClean="0"/>
            </a:br>
            <a:endParaRPr lang="en-GB" sz="1600" smtClean="0"/>
          </a:p>
          <a:p>
            <a:pPr eaLnBrk="1" hangingPunct="1"/>
            <a:r>
              <a:rPr lang="en-GB" smtClean="0"/>
              <a:t>Stakeholder survey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1692275" y="115888"/>
            <a:ext cx="6121400" cy="11430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3375B0"/>
                </a:solidFill>
              </a:rPr>
              <a:t>Workshop IV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0" y="1341438"/>
            <a:ext cx="91440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3000" b="1" smtClean="0"/>
              <a:t>	</a:t>
            </a:r>
            <a:r>
              <a:rPr lang="en-GB" sz="2800" b="1" smtClean="0"/>
              <a:t>1.</a:t>
            </a:r>
            <a:r>
              <a:rPr lang="en-GB" sz="2800" smtClean="0"/>
              <a:t> Review and give feedback on the latest draft of the guidelines</a:t>
            </a:r>
            <a:r>
              <a:rPr lang="en-GB" sz="3100" smtClean="0"/>
              <a:t> </a:t>
            </a:r>
            <a:br>
              <a:rPr lang="en-GB" sz="3100" smtClean="0"/>
            </a:br>
            <a:r>
              <a:rPr lang="en-GB" sz="1600" smtClean="0"/>
              <a:t/>
            </a:r>
            <a:br>
              <a:rPr lang="en-GB" sz="1600" smtClean="0"/>
            </a:br>
            <a:r>
              <a:rPr lang="en-GB" sz="2800" b="1" smtClean="0"/>
              <a:t>2.</a:t>
            </a:r>
            <a:r>
              <a:rPr lang="en-GB" sz="2800" smtClean="0"/>
              <a:t> Share and gain insights on voluntary measures in the Celtic Sea and consider the opportunities for their wider application and implementation.</a:t>
            </a:r>
            <a:r>
              <a:rPr lang="en-GB" sz="3100" smtClean="0"/>
              <a:t> </a:t>
            </a:r>
            <a:br>
              <a:rPr lang="en-GB" sz="3100" smtClean="0"/>
            </a:br>
            <a:r>
              <a:rPr lang="en-GB" sz="1600" smtClean="0"/>
              <a:t/>
            </a:r>
            <a:br>
              <a:rPr lang="en-GB" sz="1600" smtClean="0"/>
            </a:br>
            <a:r>
              <a:rPr lang="en-GB" sz="2800" b="1" smtClean="0"/>
              <a:t>3.</a:t>
            </a:r>
            <a:r>
              <a:rPr lang="en-GB" sz="2800" smtClean="0"/>
              <a:t> Identify networks and relevant contacts who would undertake a review of the guidelines.</a:t>
            </a:r>
            <a:r>
              <a:rPr lang="en-GB" sz="3100" smtClean="0"/>
              <a:t> </a:t>
            </a:r>
            <a:br>
              <a:rPr lang="en-GB" sz="3100" smtClean="0"/>
            </a:br>
            <a:r>
              <a:rPr lang="en-GB" sz="1600" smtClean="0"/>
              <a:t/>
            </a:r>
            <a:br>
              <a:rPr lang="en-GB" sz="1600" smtClean="0"/>
            </a:br>
            <a:r>
              <a:rPr lang="en-GB" sz="2800" b="1" smtClean="0"/>
              <a:t>4.</a:t>
            </a:r>
            <a:r>
              <a:rPr lang="en-GB" sz="2800" smtClean="0"/>
              <a:t> Confirm the guidelines structure and way forward for the guidelines development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1547813" y="260350"/>
            <a:ext cx="6480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GB" sz="4000" b="1">
                <a:solidFill>
                  <a:srgbClr val="3375B0"/>
                </a:solidFill>
              </a:rPr>
              <a:t>Guidelines structure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 r="65234"/>
          <a:stretch>
            <a:fillRect/>
          </a:stretch>
        </p:blipFill>
        <p:spPr bwMode="auto">
          <a:xfrm>
            <a:off x="1042988" y="1341438"/>
            <a:ext cx="2897187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995738" y="4005263"/>
            <a:ext cx="1081087" cy="431800"/>
          </a:xfrm>
          <a:prstGeom prst="leftArrow">
            <a:avLst>
              <a:gd name="adj1" fmla="val 50000"/>
              <a:gd name="adj2" fmla="val 625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5508625" y="3933825"/>
            <a:ext cx="2701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/>
              <a:t>Workshop day 1</a:t>
            </a: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4067175" y="2636838"/>
            <a:ext cx="1081088" cy="431800"/>
          </a:xfrm>
          <a:prstGeom prst="leftArrow">
            <a:avLst>
              <a:gd name="adj1" fmla="val 50000"/>
              <a:gd name="adj2" fmla="val 625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5435600" y="2636838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Workshop day 2</a:t>
            </a:r>
          </a:p>
        </p:txBody>
      </p:sp>
      <p:pic>
        <p:nvPicPr>
          <p:cNvPr id="20489" name="Picture 18" descr="PISCES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0"/>
            <a:ext cx="1403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6" descr="lif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57163"/>
            <a:ext cx="1582737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1331913" y="115888"/>
            <a:ext cx="6418262" cy="11430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3375B0"/>
                </a:solidFill>
              </a:rPr>
              <a:t>Looking ahead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Refining drafts – stakeholders, advisors, team</a:t>
            </a:r>
          </a:p>
          <a:p>
            <a:pPr eaLnBrk="1" hangingPunct="1"/>
            <a:r>
              <a:rPr lang="en-GB" smtClean="0"/>
              <a:t>Involving wider stakeholders</a:t>
            </a:r>
          </a:p>
          <a:p>
            <a:pPr eaLnBrk="1" hangingPunct="1"/>
            <a:r>
              <a:rPr lang="en-GB" smtClean="0"/>
              <a:t>Additional information through surveys</a:t>
            </a:r>
          </a:p>
          <a:p>
            <a:pPr eaLnBrk="1" hangingPunct="1"/>
            <a:r>
              <a:rPr lang="en-GB" smtClean="0"/>
              <a:t>Workshop April 2012</a:t>
            </a:r>
          </a:p>
          <a:p>
            <a:pPr eaLnBrk="1" hangingPunct="1"/>
            <a:r>
              <a:rPr lang="en-GB" smtClean="0"/>
              <a:t>Launch October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b="1">
                <a:solidFill>
                  <a:srgbClr val="3375B0"/>
                </a:solidFill>
              </a:rPr>
              <a:t>Introductions</a:t>
            </a:r>
          </a:p>
        </p:txBody>
      </p:sp>
      <p:pic>
        <p:nvPicPr>
          <p:cNvPr id="4099" name="Picture 19" descr="P10907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2738"/>
            <a:ext cx="4681538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0" descr="P10907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557338"/>
            <a:ext cx="4932362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3375B0"/>
                </a:solidFill>
              </a:rPr>
              <a:t>Looking ahead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16113"/>
            <a:ext cx="8229600" cy="3960812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3375B0"/>
                </a:solidFill>
              </a:rPr>
              <a:t>Workshop V – April 2012</a:t>
            </a:r>
          </a:p>
          <a:p>
            <a:pPr lvl="1" eaLnBrk="1" hangingPunct="1"/>
            <a:r>
              <a:rPr lang="en-GB" smtClean="0"/>
              <a:t>Role of stakeholders in delivering EA</a:t>
            </a:r>
          </a:p>
          <a:p>
            <a:pPr lvl="1" eaLnBrk="1" hangingPunct="1"/>
            <a:r>
              <a:rPr lang="en-GB" smtClean="0"/>
              <a:t>Recommendations </a:t>
            </a:r>
          </a:p>
          <a:p>
            <a:pPr lvl="1" eaLnBrk="1" hangingPunct="1"/>
            <a:r>
              <a:rPr lang="en-GB" smtClean="0"/>
              <a:t>Life after PISCES</a:t>
            </a:r>
          </a:p>
          <a:p>
            <a:pPr lvl="1"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subTitle" idx="1"/>
          </p:nvPr>
        </p:nvSpPr>
        <p:spPr>
          <a:xfrm>
            <a:off x="1219200" y="2270125"/>
            <a:ext cx="6858000" cy="1463675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70C0"/>
                </a:solidFill>
                <a:cs typeface="Arial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1547813" y="260350"/>
            <a:ext cx="6480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GB" sz="4000" b="1">
                <a:solidFill>
                  <a:srgbClr val="3375B0"/>
                </a:solidFill>
              </a:rPr>
              <a:t>Guidelines structure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 r="65234"/>
          <a:stretch>
            <a:fillRect/>
          </a:stretch>
        </p:blipFill>
        <p:spPr bwMode="auto">
          <a:xfrm>
            <a:off x="1042988" y="1341438"/>
            <a:ext cx="2897187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1" name="AutoShape 6"/>
          <p:cNvSpPr>
            <a:spLocks noChangeArrowheads="1"/>
          </p:cNvSpPr>
          <p:nvPr/>
        </p:nvSpPr>
        <p:spPr bwMode="auto">
          <a:xfrm>
            <a:off x="3995738" y="4005263"/>
            <a:ext cx="1081087" cy="431800"/>
          </a:xfrm>
          <a:prstGeom prst="leftArrow">
            <a:avLst>
              <a:gd name="adj1" fmla="val 50000"/>
              <a:gd name="adj2" fmla="val 625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5508625" y="3933825"/>
            <a:ext cx="2701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/>
              <a:t>Workshop day 1</a:t>
            </a:r>
          </a:p>
        </p:txBody>
      </p:sp>
      <p:pic>
        <p:nvPicPr>
          <p:cNvPr id="24583" name="Picture 18" descr="PISCES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0"/>
            <a:ext cx="1403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6" descr="lif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57163"/>
            <a:ext cx="1582737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Introducing Measures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700" b="1" smtClean="0"/>
              <a:t>Measures are actions, initiatives and activities for the delivery of sustainable marine management</a:t>
            </a:r>
            <a:r>
              <a:rPr lang="en-US" sz="2700" smtClean="0"/>
              <a:t/>
            </a:r>
            <a:br>
              <a:rPr lang="en-US" sz="2700" smtClean="0"/>
            </a:br>
            <a:endParaRPr lang="en-US" sz="2700" smtClean="0"/>
          </a:p>
          <a:p>
            <a:pPr eaLnBrk="1" hangingPunct="1"/>
            <a:r>
              <a:rPr lang="en-US" sz="2700" smtClean="0"/>
              <a:t>Wide range of measures needed to implement sustainable management</a:t>
            </a:r>
          </a:p>
          <a:p>
            <a:pPr eaLnBrk="1" hangingPunct="1"/>
            <a:r>
              <a:rPr lang="en-US" sz="2700" smtClean="0"/>
              <a:t>Can be voluntary or statutory (MSFD)</a:t>
            </a:r>
          </a:p>
          <a:p>
            <a:pPr eaLnBrk="1" hangingPunct="1"/>
            <a:r>
              <a:rPr lang="en-US" sz="2700" smtClean="0"/>
              <a:t>Government requirement and stakeholder opportunity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Types of Measures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26628" name="Object 2"/>
          <p:cNvGraphicFramePr>
            <a:graphicFrameLocks noChangeAspect="1"/>
          </p:cNvGraphicFramePr>
          <p:nvPr/>
        </p:nvGraphicFramePr>
        <p:xfrm>
          <a:off x="1828800" y="1524000"/>
          <a:ext cx="5715000" cy="4213225"/>
        </p:xfrm>
        <a:graphic>
          <a:graphicData uri="http://schemas.openxmlformats.org/presentationml/2006/ole">
            <p:oleObj spid="_x0000_s26628" name="Document" r:id="rId3" imgW="6489461" imgH="5333804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Any other Voluntary Measures?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Changes in location / intensity / type of activity</a:t>
            </a:r>
            <a:endParaRPr lang="en-GB" sz="2800" smtClean="0"/>
          </a:p>
          <a:p>
            <a:pPr eaLnBrk="1" hangingPunct="1"/>
            <a:r>
              <a:rPr lang="en-US" sz="2800" smtClean="0"/>
              <a:t>Process / technical changes etc</a:t>
            </a:r>
            <a:endParaRPr lang="en-GB" sz="2800" smtClean="0"/>
          </a:p>
          <a:p>
            <a:pPr eaLnBrk="1" hangingPunct="1"/>
            <a:r>
              <a:rPr lang="en-US" sz="2800" smtClean="0"/>
              <a:t>Mitigation and remediation</a:t>
            </a:r>
            <a:endParaRPr lang="en-GB" sz="2800" smtClean="0"/>
          </a:p>
          <a:p>
            <a:pPr eaLnBrk="1" hangingPunct="1"/>
            <a:r>
              <a:rPr lang="en-US" sz="2800" smtClean="0"/>
              <a:t>Voluntary agreements / codes of conduct</a:t>
            </a:r>
            <a:endParaRPr lang="en-GB" sz="2800" smtClean="0"/>
          </a:p>
          <a:p>
            <a:pPr eaLnBrk="1" hangingPunct="1"/>
            <a:r>
              <a:rPr lang="en-US" sz="2800" smtClean="0"/>
              <a:t>Developing environmental plans / strategies</a:t>
            </a:r>
            <a:endParaRPr lang="en-GB" sz="2800" smtClean="0"/>
          </a:p>
          <a:p>
            <a:pPr eaLnBrk="1" hangingPunct="1"/>
            <a:r>
              <a:rPr lang="en-GB" sz="2800" smtClean="0"/>
              <a:t>Stakeholder engagement / contributing to stakeholder fora</a:t>
            </a:r>
          </a:p>
          <a:p>
            <a:pPr eaLnBrk="1" hangingPunct="1"/>
            <a:r>
              <a:rPr lang="en-US" sz="2800" smtClean="0"/>
              <a:t>Data sharing / joint fact finding</a:t>
            </a:r>
            <a:endParaRPr lang="en-GB" sz="2800" smtClean="0"/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Voluntary Measures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55650" y="1773238"/>
            <a:ext cx="8915400" cy="4525962"/>
          </a:xfrm>
        </p:spPr>
        <p:txBody>
          <a:bodyPr/>
          <a:lstStyle/>
          <a:p>
            <a:pPr lvl="1" eaLnBrk="1" hangingPunct="1"/>
            <a:r>
              <a:rPr lang="en-US" sz="2700" smtClean="0"/>
              <a:t>What could you replicate?</a:t>
            </a:r>
          </a:p>
          <a:p>
            <a:pPr lvl="1" eaLnBrk="1" hangingPunct="1"/>
            <a:r>
              <a:rPr lang="en-US" sz="2700" smtClean="0"/>
              <a:t>What could you do with other sectors?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Voluntary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What next?</a:t>
            </a:r>
          </a:p>
          <a:p>
            <a:pPr lvl="1" eaLnBrk="1" hangingPunct="1"/>
            <a:r>
              <a:rPr lang="en-US" smtClean="0"/>
              <a:t>What should happen with output?</a:t>
            </a:r>
          </a:p>
          <a:p>
            <a:pPr lvl="1" eaLnBrk="1" hangingPunct="1"/>
            <a:r>
              <a:rPr lang="en-US" smtClean="0"/>
              <a:t>Who should be involved?</a:t>
            </a:r>
          </a:p>
          <a:p>
            <a:pPr lvl="1" eaLnBrk="1" hangingPunct="1"/>
            <a:r>
              <a:rPr lang="en-US" smtClean="0"/>
              <a:t>Volunteers to help?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PISCES new Celtic Sea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36750"/>
            <a:ext cx="2455863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>
            <a:spLocks/>
          </p:cNvSpPr>
          <p:nvPr/>
        </p:nvSpPr>
        <p:spPr bwMode="auto">
          <a:xfrm>
            <a:off x="6096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4400" b="1">
              <a:solidFill>
                <a:srgbClr val="3375B0"/>
              </a:solidFill>
            </a:endParaRPr>
          </a:p>
          <a:p>
            <a:pPr algn="ctr"/>
            <a:r>
              <a:rPr lang="en-GB" sz="4400" b="1">
                <a:solidFill>
                  <a:srgbClr val="3375B0"/>
                </a:solidFill>
              </a:rPr>
              <a:t>Dinner 7.30</a:t>
            </a:r>
          </a:p>
        </p:txBody>
      </p:sp>
      <p:pic>
        <p:nvPicPr>
          <p:cNvPr id="3072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362200"/>
            <a:ext cx="3429000" cy="25669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733800" y="35052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68313" y="2349500"/>
            <a:ext cx="8229600" cy="1143000"/>
          </a:xfrm>
        </p:spPr>
        <p:txBody>
          <a:bodyPr/>
          <a:lstStyle/>
          <a:p>
            <a:r>
              <a:rPr lang="en-GB" b="1" smtClean="0">
                <a:solidFill>
                  <a:srgbClr val="0070C0"/>
                </a:solidFill>
              </a:rPr>
              <a:t>Guidelines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70C0"/>
                </a:solidFill>
                <a:latin typeface="+mn-lt"/>
                <a:ea typeface="ＭＳ Ｐゴシック" charset="-128"/>
                <a:cs typeface="Arial" charset="0"/>
              </a:rPr>
              <a:t>Meeting Roles</a:t>
            </a:r>
          </a:p>
        </p:txBody>
      </p:sp>
      <p:sp>
        <p:nvSpPr>
          <p:cNvPr id="5124" name="Content Placeholder 3"/>
          <p:cNvSpPr>
            <a:spLocks noGrp="1"/>
          </p:cNvSpPr>
          <p:nvPr>
            <p:ph idx="1"/>
          </p:nvPr>
        </p:nvSpPr>
        <p:spPr>
          <a:xfrm>
            <a:off x="2949575" y="21669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>
                <a:cs typeface="Arial" charset="0"/>
              </a:rPr>
              <a:t>PISCES core participants</a:t>
            </a:r>
          </a:p>
          <a:p>
            <a:pPr eaLnBrk="1" hangingPunct="1">
              <a:buFontTx/>
              <a:buNone/>
            </a:pPr>
            <a:endParaRPr lang="en-US" sz="2400" b="1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400" b="1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2400" b="1" smtClean="0">
                <a:cs typeface="Arial" charset="0"/>
              </a:rPr>
              <a:t>Other participants</a:t>
            </a:r>
          </a:p>
          <a:p>
            <a:pPr eaLnBrk="1" hangingPunct="1">
              <a:buFontTx/>
              <a:buNone/>
            </a:pPr>
            <a:endParaRPr lang="en-US" sz="2400" b="1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400" b="1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2400" b="1" smtClean="0">
                <a:cs typeface="Arial" charset="0"/>
              </a:rPr>
              <a:t>PISCES support team</a:t>
            </a:r>
          </a:p>
          <a:p>
            <a:pPr eaLnBrk="1" hangingPunct="1">
              <a:buFontTx/>
              <a:buNone/>
            </a:pPr>
            <a:endParaRPr lang="en-US" sz="2400" b="1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400" b="1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400" b="1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400" b="1" smtClean="0">
              <a:cs typeface="Arial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035175" y="2197100"/>
            <a:ext cx="533400" cy="533400"/>
          </a:xfrm>
          <a:prstGeom prst="ellipse">
            <a:avLst/>
          </a:prstGeom>
          <a:solidFill>
            <a:srgbClr val="6B6BCF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035175" y="34163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035175" y="4559300"/>
            <a:ext cx="533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PISCES new Celtic Sea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36750"/>
            <a:ext cx="2455863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itle 1"/>
          <p:cNvSpPr>
            <a:spLocks/>
          </p:cNvSpPr>
          <p:nvPr/>
        </p:nvSpPr>
        <p:spPr bwMode="auto">
          <a:xfrm>
            <a:off x="6096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4400" b="1">
              <a:solidFill>
                <a:srgbClr val="3375B0"/>
              </a:solidFill>
            </a:endParaRPr>
          </a:p>
          <a:p>
            <a:pPr algn="ctr"/>
            <a:r>
              <a:rPr lang="en-GB" sz="4400" b="1">
                <a:solidFill>
                  <a:srgbClr val="3375B0"/>
                </a:solidFill>
              </a:rPr>
              <a:t>Welcome back</a:t>
            </a: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362200"/>
            <a:ext cx="3429000" cy="25669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733800" y="35052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1763713" y="188913"/>
            <a:ext cx="5832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000" b="1">
                <a:solidFill>
                  <a:srgbClr val="3375B0"/>
                </a:solidFill>
              </a:rPr>
              <a:t>Guidelines structure</a:t>
            </a:r>
            <a:endParaRPr lang="en-GB" sz="4000"/>
          </a:p>
        </p:txBody>
      </p:sp>
      <p:graphicFrame>
        <p:nvGraphicFramePr>
          <p:cNvPr id="43146" name="Group 138"/>
          <p:cNvGraphicFramePr>
            <a:graphicFrameLocks noGrp="1"/>
          </p:cNvGraphicFramePr>
          <p:nvPr>
            <p:ph/>
          </p:nvPr>
        </p:nvGraphicFramePr>
        <p:xfrm>
          <a:off x="468313" y="1557338"/>
          <a:ext cx="8353425" cy="4918075"/>
        </p:xfrm>
        <a:graphic>
          <a:graphicData uri="http://schemas.openxmlformats.org/drawingml/2006/table">
            <a:tbl>
              <a:tblPr/>
              <a:tblGrid>
                <a:gridCol w="3024187"/>
                <a:gridCol w="5329238"/>
              </a:tblGrid>
              <a:tr h="406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Section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1)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Introduction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Background, objectives and target audience for the guidelines, and instructions on use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Implementation of the ecosystem approach in the Celtic Sea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Exploration of what needs to be done at each step in the policy implementation process in order to implement the ecosystem approach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Sectoral measures in the Celtic Sea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Exploration of voluntary measures are and could be implemented in the Celtic Sea by industry sectors, and links with the statutory MSFD of measures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Summary of recommendations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Recommendations grouped by target audience / organisation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5)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Applying the guidelines in other locations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Recommendations on how the guidelines can be applied elsewhere in other contexts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Appendices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Map, background info, acronyms etc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3821" name="Group 136"/>
          <p:cNvGrpSpPr>
            <a:grpSpLocks/>
          </p:cNvGrpSpPr>
          <p:nvPr/>
        </p:nvGrpSpPr>
        <p:grpSpPr bwMode="auto">
          <a:xfrm>
            <a:off x="3563938" y="3860800"/>
            <a:ext cx="4789487" cy="673100"/>
            <a:chOff x="2245" y="2251"/>
            <a:chExt cx="3017" cy="424"/>
          </a:xfrm>
        </p:grpSpPr>
        <p:sp>
          <p:nvSpPr>
            <p:cNvPr id="33827" name="Text Box 39"/>
            <p:cNvSpPr txBox="1">
              <a:spLocks noChangeArrowheads="1"/>
            </p:cNvSpPr>
            <p:nvPr/>
          </p:nvSpPr>
          <p:spPr bwMode="auto">
            <a:xfrm>
              <a:off x="3061" y="2387"/>
              <a:ext cx="2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2400"/>
                <a:t>Workshop day 1</a:t>
              </a:r>
            </a:p>
          </p:txBody>
        </p:sp>
        <p:sp>
          <p:nvSpPr>
            <p:cNvPr id="33828" name="AutoShape 132"/>
            <p:cNvSpPr>
              <a:spLocks noChangeArrowheads="1"/>
            </p:cNvSpPr>
            <p:nvPr/>
          </p:nvSpPr>
          <p:spPr bwMode="auto">
            <a:xfrm rot="1240465">
              <a:off x="2245" y="2251"/>
              <a:ext cx="680" cy="226"/>
            </a:xfrm>
            <a:prstGeom prst="leftArrow">
              <a:avLst>
                <a:gd name="adj1" fmla="val 50000"/>
                <a:gd name="adj2" fmla="val 7522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22" name="Group 135"/>
          <p:cNvGrpSpPr>
            <a:grpSpLocks/>
          </p:cNvGrpSpPr>
          <p:nvPr/>
        </p:nvGrpSpPr>
        <p:grpSpPr bwMode="auto">
          <a:xfrm>
            <a:off x="3492500" y="2349500"/>
            <a:ext cx="4789488" cy="646113"/>
            <a:chOff x="2245" y="1117"/>
            <a:chExt cx="3017" cy="407"/>
          </a:xfrm>
        </p:grpSpPr>
        <p:sp>
          <p:nvSpPr>
            <p:cNvPr id="33825" name="AutoShape 133"/>
            <p:cNvSpPr>
              <a:spLocks noChangeArrowheads="1"/>
            </p:cNvSpPr>
            <p:nvPr/>
          </p:nvSpPr>
          <p:spPr bwMode="auto">
            <a:xfrm rot="-989790">
              <a:off x="2245" y="1298"/>
              <a:ext cx="680" cy="226"/>
            </a:xfrm>
            <a:prstGeom prst="leftArrow">
              <a:avLst>
                <a:gd name="adj1" fmla="val 50000"/>
                <a:gd name="adj2" fmla="val 7522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Text Box 134"/>
            <p:cNvSpPr txBox="1">
              <a:spLocks noChangeArrowheads="1"/>
            </p:cNvSpPr>
            <p:nvPr/>
          </p:nvSpPr>
          <p:spPr bwMode="auto">
            <a:xfrm>
              <a:off x="3061" y="1117"/>
              <a:ext cx="2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2400"/>
                <a:t>Workshop day 2</a:t>
              </a:r>
            </a:p>
          </p:txBody>
        </p:sp>
      </p:grpSp>
      <p:pic>
        <p:nvPicPr>
          <p:cNvPr id="33823" name="Picture 18" descr="PISCE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12700"/>
            <a:ext cx="1403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4" name="Picture 16" descr="li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7163"/>
            <a:ext cx="1582737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/>
          </p:cNvSpPr>
          <p:nvPr/>
        </p:nvSpPr>
        <p:spPr bwMode="auto">
          <a:xfrm>
            <a:off x="1979613" y="188913"/>
            <a:ext cx="5472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GB" sz="4000" b="1">
                <a:solidFill>
                  <a:srgbClr val="3375B0"/>
                </a:solidFill>
              </a:rPr>
              <a:t>Introduction</a:t>
            </a:r>
            <a:endParaRPr lang="en-GB" sz="4000"/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Presentation aims:</a:t>
            </a:r>
          </a:p>
          <a:p>
            <a:pPr eaLnBrk="1" hangingPunct="1"/>
            <a:r>
              <a:rPr lang="en-GB" smtClean="0"/>
              <a:t>Recap draft guidelines structure</a:t>
            </a:r>
          </a:p>
          <a:p>
            <a:pPr eaLnBrk="1" hangingPunct="1"/>
            <a:r>
              <a:rPr lang="en-GB" smtClean="0"/>
              <a:t>Rationale for structure</a:t>
            </a:r>
          </a:p>
          <a:p>
            <a:pPr eaLnBrk="1" hangingPunct="1"/>
            <a:r>
              <a:rPr lang="en-GB" smtClean="0"/>
              <a:t>Highlight how stakeholder input (incl workshop exercises) feed into guidelines</a:t>
            </a:r>
          </a:p>
          <a:p>
            <a:pPr eaLnBrk="1" hangingPunct="1"/>
            <a:r>
              <a:rPr lang="en-GB" smtClean="0"/>
              <a:t>Questions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/>
          </p:cNvSpPr>
          <p:nvPr/>
        </p:nvSpPr>
        <p:spPr bwMode="auto">
          <a:xfrm>
            <a:off x="1979613" y="188913"/>
            <a:ext cx="5472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000" b="1">
                <a:solidFill>
                  <a:srgbClr val="3375B0"/>
                </a:solidFill>
              </a:rPr>
              <a:t>Guidelines structure </a:t>
            </a:r>
            <a:endParaRPr lang="en-GB" sz="4000"/>
          </a:p>
        </p:txBody>
      </p:sp>
      <p:sp>
        <p:nvSpPr>
          <p:cNvPr id="35843" name="Rectangle 87"/>
          <p:cNvSpPr>
            <a:spLocks noChangeArrowheads="1"/>
          </p:cNvSpPr>
          <p:nvPr/>
        </p:nvSpPr>
        <p:spPr bwMode="auto">
          <a:xfrm>
            <a:off x="395288" y="1557338"/>
            <a:ext cx="83629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GB" sz="3200"/>
              <a:t>What should the guidelines look like?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3200"/>
          </a:p>
        </p:txBody>
      </p:sp>
      <p:pic>
        <p:nvPicPr>
          <p:cNvPr id="35844" name="Picture 90" descr="MC90023168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371725"/>
            <a:ext cx="316865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/>
          </p:cNvSpPr>
          <p:nvPr/>
        </p:nvSpPr>
        <p:spPr bwMode="auto">
          <a:xfrm>
            <a:off x="1979613" y="44450"/>
            <a:ext cx="5472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000" b="1">
                <a:solidFill>
                  <a:srgbClr val="3375B0"/>
                </a:solidFill>
              </a:rPr>
              <a:t> </a:t>
            </a:r>
            <a:r>
              <a:rPr lang="en-GB" sz="4000">
                <a:solidFill>
                  <a:srgbClr val="3375B0"/>
                </a:solidFill>
              </a:rPr>
              <a:t>Guidelines structure:</a:t>
            </a:r>
            <a:br>
              <a:rPr lang="en-GB" sz="4000">
                <a:solidFill>
                  <a:srgbClr val="3375B0"/>
                </a:solidFill>
              </a:rPr>
            </a:br>
            <a:r>
              <a:rPr lang="en-GB" sz="4000">
                <a:solidFill>
                  <a:srgbClr val="3375B0"/>
                </a:solidFill>
              </a:rPr>
              <a:t>some considerations</a:t>
            </a:r>
            <a:endParaRPr lang="en-GB" sz="4000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215900" y="1412875"/>
            <a:ext cx="88201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600"/>
              <a:t>PISCES objectives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600"/>
              <a:t>Target audiences (sea-users / policy makers)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600"/>
              <a:t>Progress at workshops 1-3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600"/>
              <a:t>Policy context and drivers for ecosystem approach (MSFD, MSP, CFP, MPAs)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600"/>
              <a:t>Key issues / Celtic Sea context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600"/>
              <a:t>Other existing guidelines (e.g. CBD, UNEP, ICES)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600"/>
              <a:t>Other projects (KnowSeas, CAMIS etc)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600"/>
              <a:t>Balance (simplicity vs information)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600"/>
          </a:p>
        </p:txBody>
      </p:sp>
      <p:pic>
        <p:nvPicPr>
          <p:cNvPr id="36869" name="Picture 18" descr="PISCE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12700"/>
            <a:ext cx="1403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6" descr="li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7163"/>
            <a:ext cx="1582737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71" name="Group 7"/>
          <p:cNvGrpSpPr>
            <a:grpSpLocks/>
          </p:cNvGrpSpPr>
          <p:nvPr/>
        </p:nvGrpSpPr>
        <p:grpSpPr bwMode="auto">
          <a:xfrm>
            <a:off x="0" y="5734050"/>
            <a:ext cx="9396413" cy="1123950"/>
            <a:chOff x="0" y="3612"/>
            <a:chExt cx="5919" cy="708"/>
          </a:xfrm>
        </p:grpSpPr>
        <p:pic>
          <p:nvPicPr>
            <p:cNvPr id="36872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16" y="3612"/>
              <a:ext cx="99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6873" name="Group 9"/>
            <p:cNvGrpSpPr>
              <a:grpSpLocks/>
            </p:cNvGrpSpPr>
            <p:nvPr/>
          </p:nvGrpSpPr>
          <p:grpSpPr bwMode="auto">
            <a:xfrm>
              <a:off x="3923" y="3612"/>
              <a:ext cx="1837" cy="708"/>
              <a:chOff x="3923" y="3385"/>
              <a:chExt cx="1837" cy="935"/>
            </a:xfrm>
          </p:grpSpPr>
          <p:pic>
            <p:nvPicPr>
              <p:cNvPr id="36879" name="Picture 1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785" y="3385"/>
                <a:ext cx="97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80" name="Picture 1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23" y="3385"/>
                <a:ext cx="862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6874" name="Picture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3612"/>
              <a:ext cx="884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875" name="Picture 1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90" y="3620"/>
              <a:ext cx="953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876" name="Picture 1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29" y="3612"/>
              <a:ext cx="907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877" name="Picture 1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84" y="3612"/>
              <a:ext cx="544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878" name="Line 16"/>
            <p:cNvSpPr>
              <a:spLocks noChangeShapeType="1"/>
            </p:cNvSpPr>
            <p:nvPr/>
          </p:nvSpPr>
          <p:spPr bwMode="auto">
            <a:xfrm>
              <a:off x="0" y="3612"/>
              <a:ext cx="59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1547813" y="260350"/>
            <a:ext cx="64087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000" b="1">
                <a:solidFill>
                  <a:srgbClr val="3375B0"/>
                </a:solidFill>
              </a:rPr>
              <a:t>Guidelines structure</a:t>
            </a:r>
            <a:endParaRPr lang="en-GB" sz="4000"/>
          </a:p>
        </p:txBody>
      </p:sp>
      <p:graphicFrame>
        <p:nvGraphicFramePr>
          <p:cNvPr id="40238" name="Group 302"/>
          <p:cNvGraphicFramePr>
            <a:graphicFrameLocks noGrp="1"/>
          </p:cNvGraphicFramePr>
          <p:nvPr>
            <p:ph/>
          </p:nvPr>
        </p:nvGraphicFramePr>
        <p:xfrm>
          <a:off x="395288" y="1484313"/>
          <a:ext cx="8353425" cy="4918075"/>
        </p:xfrm>
        <a:graphic>
          <a:graphicData uri="http://schemas.openxmlformats.org/drawingml/2006/table">
            <a:tbl>
              <a:tblPr/>
              <a:tblGrid>
                <a:gridCol w="3024187"/>
                <a:gridCol w="5329238"/>
              </a:tblGrid>
              <a:tr h="406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Section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Scope / purpose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40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1)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Introduction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Background, objectives and target audience for the guidelines, and instructions on use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Implementation of the ecosystem approach in the Celtic Sea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Exploration of what needs to be done at each step in the policy implementation process in order to implement the ecosystem approach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Sectoral measures in the Celtic Sea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Exploration of what voluntary measures are and could be implemented in the Celtic Sea by industry sectors, and links with the statutory MSFD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programme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of measures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Summary of recommendations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Recommendations grouped by target audience / organisation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5)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Applying the guidelines in other locations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Recommendations on how the guidelines can be applied elsewhere in other contexts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Appendices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Map, background info, acronyms etc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918" name="Picture 18" descr="PISCE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12700"/>
            <a:ext cx="1403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9" name="Picture 16" descr="li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7163"/>
            <a:ext cx="1582737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/>
          </p:cNvSpPr>
          <p:nvPr/>
        </p:nvSpPr>
        <p:spPr bwMode="auto">
          <a:xfrm>
            <a:off x="1763713" y="188913"/>
            <a:ext cx="5832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000" b="1">
                <a:solidFill>
                  <a:srgbClr val="3375B0"/>
                </a:solidFill>
              </a:rPr>
              <a:t>Guidelines structure</a:t>
            </a:r>
            <a:endParaRPr lang="en-GB" sz="4000"/>
          </a:p>
        </p:txBody>
      </p:sp>
      <p:graphicFrame>
        <p:nvGraphicFramePr>
          <p:cNvPr id="43146" name="Group 138"/>
          <p:cNvGraphicFramePr>
            <a:graphicFrameLocks noGrp="1"/>
          </p:cNvGraphicFramePr>
          <p:nvPr>
            <p:ph/>
          </p:nvPr>
        </p:nvGraphicFramePr>
        <p:xfrm>
          <a:off x="468313" y="1557338"/>
          <a:ext cx="8353425" cy="4918075"/>
        </p:xfrm>
        <a:graphic>
          <a:graphicData uri="http://schemas.openxmlformats.org/drawingml/2006/table">
            <a:tbl>
              <a:tblPr/>
              <a:tblGrid>
                <a:gridCol w="3024187"/>
                <a:gridCol w="5329238"/>
              </a:tblGrid>
              <a:tr h="406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Section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1)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Introduction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Background, objectives and target audience for the guidelines, and instructions on use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Implementation of the ecosystem approach in the Celtic Sea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Exploration of what needs to be done at each step in the policy implementation process in order to implement the ecosystem approach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Sectoral measures in the Celtic Sea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Exploration of voluntary measures are and could be implemented in the Celtic Sea by industry sectors, and links with the statutory MSFD of measures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Summary of recommendations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Recommendations grouped by target audience / organisation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5)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Applying the guidelines in other locations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Recommendations on how the guidelines can be applied elsewhere in other contexts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Appendices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Map, background info, acronyms etc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8941" name="Group 135"/>
          <p:cNvGrpSpPr>
            <a:grpSpLocks/>
          </p:cNvGrpSpPr>
          <p:nvPr/>
        </p:nvGrpSpPr>
        <p:grpSpPr bwMode="auto">
          <a:xfrm>
            <a:off x="3492500" y="2349500"/>
            <a:ext cx="4789488" cy="646113"/>
            <a:chOff x="2245" y="1117"/>
            <a:chExt cx="3017" cy="407"/>
          </a:xfrm>
        </p:grpSpPr>
        <p:sp>
          <p:nvSpPr>
            <p:cNvPr id="38944" name="AutoShape 133"/>
            <p:cNvSpPr>
              <a:spLocks noChangeArrowheads="1"/>
            </p:cNvSpPr>
            <p:nvPr/>
          </p:nvSpPr>
          <p:spPr bwMode="auto">
            <a:xfrm rot="-989790">
              <a:off x="2245" y="1298"/>
              <a:ext cx="680" cy="226"/>
            </a:xfrm>
            <a:prstGeom prst="leftArrow">
              <a:avLst>
                <a:gd name="adj1" fmla="val 50000"/>
                <a:gd name="adj2" fmla="val 7522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5" name="Text Box 134"/>
            <p:cNvSpPr txBox="1">
              <a:spLocks noChangeArrowheads="1"/>
            </p:cNvSpPr>
            <p:nvPr/>
          </p:nvSpPr>
          <p:spPr bwMode="auto">
            <a:xfrm>
              <a:off x="3061" y="1117"/>
              <a:ext cx="2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2400"/>
                <a:t>Workshop day 2</a:t>
              </a:r>
            </a:p>
          </p:txBody>
        </p:sp>
      </p:grpSp>
      <p:pic>
        <p:nvPicPr>
          <p:cNvPr id="38942" name="Picture 18" descr="PISCE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12700"/>
            <a:ext cx="1403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3" name="Picture 16" descr="li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7163"/>
            <a:ext cx="1582737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/>
          </p:cNvSpPr>
          <p:nvPr/>
        </p:nvSpPr>
        <p:spPr bwMode="auto">
          <a:xfrm>
            <a:off x="1979613" y="188913"/>
            <a:ext cx="5472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3200" b="1">
                <a:solidFill>
                  <a:srgbClr val="3375B0"/>
                </a:solidFill>
              </a:rPr>
              <a:t>Guidelines: Section 2</a:t>
            </a:r>
            <a:endParaRPr lang="en-GB" sz="3200"/>
          </a:p>
        </p:txBody>
      </p:sp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052513"/>
            <a:ext cx="2659062" cy="393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/>
          </p:cNvSpPr>
          <p:nvPr/>
        </p:nvSpPr>
        <p:spPr bwMode="auto">
          <a:xfrm>
            <a:off x="1979613" y="188913"/>
            <a:ext cx="5472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000" b="1">
                <a:solidFill>
                  <a:srgbClr val="3375B0"/>
                </a:solidFill>
              </a:rPr>
              <a:t>Guidelines: Section 2</a:t>
            </a:r>
            <a:endParaRPr lang="en-GB" sz="4000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250825" y="1628775"/>
            <a:ext cx="84359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3200"/>
              <a:t>Structure / format: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600"/>
              <a:t>Step-by-step process (6 steps, 19 tasks)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600"/>
              <a:t>Aligns with policy implementation process (MSFD)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600"/>
              <a:t>Cyclical (adaptive management)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3200"/>
              <a:t>Advantages: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600"/>
              <a:t>Iterative and logical time-sequence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600"/>
              <a:t>Clear links to specific MSFD actions</a:t>
            </a:r>
          </a:p>
          <a:p>
            <a:pPr marL="742950" lvl="1" indent="-285750">
              <a:spcBef>
                <a:spcPct val="20000"/>
              </a:spcBef>
            </a:pPr>
            <a:endParaRPr lang="en-GB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/>
          </p:cNvSpPr>
          <p:nvPr/>
        </p:nvSpPr>
        <p:spPr bwMode="auto">
          <a:xfrm>
            <a:off x="1979613" y="188913"/>
            <a:ext cx="5472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000" b="1">
                <a:solidFill>
                  <a:srgbClr val="3375B0"/>
                </a:solidFill>
              </a:rPr>
              <a:t>Guidelines: Section 2</a:t>
            </a:r>
            <a:endParaRPr lang="en-GB" sz="4000"/>
          </a:p>
        </p:txBody>
      </p:sp>
      <p:pic>
        <p:nvPicPr>
          <p:cNvPr id="41987" name="Picture 4" descr="PISCES GUIDELINES_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052513"/>
            <a:ext cx="54737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1692275" y="115888"/>
            <a:ext cx="6121400" cy="11430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3375B0"/>
                </a:solidFill>
              </a:rPr>
              <a:t>Objectives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0" y="1341438"/>
            <a:ext cx="91440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3000" b="1" smtClean="0"/>
              <a:t>	</a:t>
            </a:r>
            <a:r>
              <a:rPr lang="en-GB" sz="2800" b="1" smtClean="0"/>
              <a:t>1.</a:t>
            </a:r>
            <a:r>
              <a:rPr lang="en-GB" sz="2800" smtClean="0"/>
              <a:t> Review and give feedback on the latest draft of the guidelines</a:t>
            </a:r>
            <a:r>
              <a:rPr lang="en-GB" sz="3100" smtClean="0"/>
              <a:t> </a:t>
            </a:r>
            <a:br>
              <a:rPr lang="en-GB" sz="3100" smtClean="0"/>
            </a:br>
            <a:r>
              <a:rPr lang="en-GB" sz="1600" smtClean="0"/>
              <a:t/>
            </a:r>
            <a:br>
              <a:rPr lang="en-GB" sz="1600" smtClean="0"/>
            </a:br>
            <a:r>
              <a:rPr lang="en-GB" sz="2800" b="1" smtClean="0"/>
              <a:t>2.</a:t>
            </a:r>
            <a:r>
              <a:rPr lang="en-GB" sz="2800" smtClean="0"/>
              <a:t> Share and gain insights on voluntary measures in the Celtic Sea and consider the opportunities for their wider application and implementation.</a:t>
            </a:r>
            <a:r>
              <a:rPr lang="en-GB" sz="3100" smtClean="0"/>
              <a:t> </a:t>
            </a:r>
            <a:br>
              <a:rPr lang="en-GB" sz="3100" smtClean="0"/>
            </a:br>
            <a:r>
              <a:rPr lang="en-GB" sz="1600" smtClean="0"/>
              <a:t/>
            </a:r>
            <a:br>
              <a:rPr lang="en-GB" sz="1600" smtClean="0"/>
            </a:br>
            <a:r>
              <a:rPr lang="en-GB" sz="2800" b="1" smtClean="0"/>
              <a:t>3.</a:t>
            </a:r>
            <a:r>
              <a:rPr lang="en-GB" sz="2800" smtClean="0"/>
              <a:t> Identify networks and relevant contacts who would undertake a review of the guidelines.</a:t>
            </a:r>
            <a:r>
              <a:rPr lang="en-GB" sz="3100" smtClean="0"/>
              <a:t> </a:t>
            </a:r>
            <a:br>
              <a:rPr lang="en-GB" sz="3100" smtClean="0"/>
            </a:br>
            <a:r>
              <a:rPr lang="en-GB" sz="1600" smtClean="0"/>
              <a:t/>
            </a:r>
            <a:br>
              <a:rPr lang="en-GB" sz="1600" smtClean="0"/>
            </a:br>
            <a:r>
              <a:rPr lang="en-GB" sz="2800" b="1" smtClean="0"/>
              <a:t>4.</a:t>
            </a:r>
            <a:r>
              <a:rPr lang="en-GB" sz="2800" smtClean="0"/>
              <a:t> Confirm the guidelines structure and way forward for the guidelines development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2514600"/>
            <a:ext cx="1981200" cy="8382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2" charset="0"/>
              <a:ea typeface="ＭＳ Ｐゴシック" charset="-128"/>
            </a:endParaRPr>
          </a:p>
        </p:txBody>
      </p:sp>
      <p:sp>
        <p:nvSpPr>
          <p:cNvPr id="43011" name="Title 1"/>
          <p:cNvSpPr>
            <a:spLocks noGrp="1"/>
          </p:cNvSpPr>
          <p:nvPr>
            <p:ph type="title" idx="4294967295"/>
          </p:nvPr>
        </p:nvSpPr>
        <p:spPr>
          <a:xfrm>
            <a:off x="519113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3375B0"/>
                </a:solidFill>
              </a:rPr>
              <a:t>MSFD and PISCES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914400"/>
          <a:ext cx="838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PISCES_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7613" y="1981200"/>
            <a:ext cx="763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5400000">
            <a:off x="458788" y="3429000"/>
            <a:ext cx="608012" cy="1588"/>
          </a:xfrm>
          <a:prstGeom prst="line">
            <a:avLst/>
          </a:prstGeom>
          <a:noFill/>
          <a:ln w="57150">
            <a:solidFill>
              <a:srgbClr val="F7964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1905001" y="3429000"/>
            <a:ext cx="608012" cy="1587"/>
          </a:xfrm>
          <a:prstGeom prst="line">
            <a:avLst/>
          </a:prstGeom>
          <a:noFill/>
          <a:ln w="57150">
            <a:solidFill>
              <a:srgbClr val="F7964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rot="5400000">
            <a:off x="4344194" y="3429794"/>
            <a:ext cx="609600" cy="1588"/>
          </a:xfrm>
          <a:prstGeom prst="line">
            <a:avLst/>
          </a:prstGeom>
          <a:noFill/>
          <a:ln w="57150">
            <a:solidFill>
              <a:srgbClr val="F7964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5400000">
            <a:off x="3848101" y="2552700"/>
            <a:ext cx="381000" cy="3175"/>
          </a:xfrm>
          <a:prstGeom prst="line">
            <a:avLst/>
          </a:prstGeom>
          <a:noFill/>
          <a:ln w="57150">
            <a:solidFill>
              <a:srgbClr val="F7964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5400000">
            <a:off x="2167731" y="4614069"/>
            <a:ext cx="236538" cy="0"/>
          </a:xfrm>
          <a:prstGeom prst="line">
            <a:avLst/>
          </a:prstGeom>
          <a:noFill/>
          <a:ln w="57150">
            <a:solidFill>
              <a:srgbClr val="F7964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>
            <a:off x="2932113" y="2552700"/>
            <a:ext cx="382588" cy="1587"/>
          </a:xfrm>
          <a:prstGeom prst="line">
            <a:avLst/>
          </a:prstGeom>
          <a:noFill/>
          <a:ln w="57150">
            <a:solidFill>
              <a:srgbClr val="F7964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04800" y="3733800"/>
            <a:ext cx="1295400" cy="73818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MSFD enters member state legislation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741738"/>
            <a:ext cx="1143000" cy="7381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Determine what GES means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0" y="4732338"/>
            <a:ext cx="1219200" cy="7381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Targets and indicators for each region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7000" y="1408113"/>
            <a:ext cx="990600" cy="9540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Spatial protection measures identified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62400" y="1408113"/>
            <a:ext cx="1295400" cy="9540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Establish and implement monitoring </a:t>
            </a:r>
            <a:r>
              <a:rPr lang="en-US" sz="1400" dirty="0" err="1" smtClean="0"/>
              <a:t>programme</a:t>
            </a:r>
            <a:endParaRPr lang="en-US" sz="14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3886200" y="3741738"/>
            <a:ext cx="1219200" cy="7381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Programmes of measures for GES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10200" y="3741738"/>
            <a:ext cx="1219200" cy="7381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Programmes of measures operational</a:t>
            </a:r>
          </a:p>
        </p:txBody>
      </p: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 rot="5400000">
            <a:off x="5183188" y="3429000"/>
            <a:ext cx="608012" cy="1588"/>
          </a:xfrm>
          <a:prstGeom prst="line">
            <a:avLst/>
          </a:prstGeom>
          <a:noFill/>
          <a:ln w="57150">
            <a:solidFill>
              <a:srgbClr val="F7964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7543800" y="3733800"/>
            <a:ext cx="1295400" cy="5238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Achieve or maintain GES</a:t>
            </a:r>
          </a:p>
        </p:txBody>
      </p: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 rot="5400000">
            <a:off x="8001794" y="3428206"/>
            <a:ext cx="609600" cy="1588"/>
          </a:xfrm>
          <a:prstGeom prst="line">
            <a:avLst/>
          </a:prstGeom>
          <a:noFill/>
          <a:ln w="57150">
            <a:solidFill>
              <a:srgbClr val="F7964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" name="Straight Arrow Connector 65"/>
          <p:cNvCxnSpPr>
            <a:cxnSpLocks noChangeShapeType="1"/>
          </p:cNvCxnSpPr>
          <p:nvPr/>
        </p:nvCxnSpPr>
        <p:spPr bwMode="auto">
          <a:xfrm>
            <a:off x="2362200" y="3124200"/>
            <a:ext cx="1524000" cy="6858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" name="Straight Arrow Connector 66"/>
          <p:cNvCxnSpPr>
            <a:cxnSpLocks noChangeShapeType="1"/>
            <a:endCxn id="34" idx="1"/>
          </p:cNvCxnSpPr>
          <p:nvPr/>
        </p:nvCxnSpPr>
        <p:spPr bwMode="auto">
          <a:xfrm flipV="1">
            <a:off x="3124200" y="4110038"/>
            <a:ext cx="762000" cy="4762"/>
          </a:xfrm>
          <a:prstGeom prst="straightConnector1">
            <a:avLst/>
          </a:prstGeom>
          <a:noFill/>
          <a:ln w="38100">
            <a:solidFill>
              <a:srgbClr val="F79646"/>
            </a:solidFill>
            <a:prstDash val="sysDash"/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 flipV="1">
            <a:off x="3124200" y="4419600"/>
            <a:ext cx="762000" cy="685800"/>
          </a:xfrm>
          <a:prstGeom prst="straightConnector1">
            <a:avLst/>
          </a:prstGeom>
          <a:noFill/>
          <a:ln w="38100">
            <a:solidFill>
              <a:srgbClr val="F79646"/>
            </a:solidFill>
            <a:prstDash val="sysDash"/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1979613" y="188913"/>
            <a:ext cx="5472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000" b="1">
                <a:solidFill>
                  <a:srgbClr val="3375B0"/>
                </a:solidFill>
              </a:rPr>
              <a:t>Guidelines: Section 2</a:t>
            </a:r>
            <a:endParaRPr lang="en-GB" sz="4000"/>
          </a:p>
        </p:txBody>
      </p:sp>
      <p:graphicFrame>
        <p:nvGraphicFramePr>
          <p:cNvPr id="13353" name="Group 41"/>
          <p:cNvGraphicFramePr>
            <a:graphicFrameLocks noGrp="1"/>
          </p:cNvGraphicFramePr>
          <p:nvPr>
            <p:ph/>
          </p:nvPr>
        </p:nvGraphicFramePr>
        <p:xfrm>
          <a:off x="179388" y="1412875"/>
          <a:ext cx="8785225" cy="5092700"/>
        </p:xfrm>
        <a:graphic>
          <a:graphicData uri="http://schemas.openxmlformats.org/drawingml/2006/table">
            <a:tbl>
              <a:tblPr/>
              <a:tblGrid>
                <a:gridCol w="720725"/>
                <a:gridCol w="1871662"/>
                <a:gridCol w="6192838"/>
              </a:tblGrid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Step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Task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50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ORGANISING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E1E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1.1  Organise stakeholder engagement and expand participation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1.2  Agree on ecosystem approach definition and principles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E1E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1.3  Define and agree boundaries of the marine management area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ASSESSMENT OF BASELINE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2.1  Determine current governance and management arrangements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2.2  Determine current environmental conditions and human uses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2.3  Determine current conflicts and compatibilities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2.4  Project future human uses and environmental conditions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TARGETS / INDICATORS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3.1  Develop vision and strategic objectives for marine management area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3.2  Determine appropriate targets and indicators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PLANNING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4.1  Specify alternative future management scenarios and select preferred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4.2  Identify measures required to achieve preferred scenario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4.3  Develop management plan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4.4  Develop monitoring programme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IMPLEMENTATION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5.1  Gain approval for the management plan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5.2  Implement monitoring programme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5.3  Implement management plan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EVALUATION / ADAPTATION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6.1  Evaluate results of monitoring program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6.2  Review, update and adapt management plan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6.3  Identify research and information needs and implement collection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70" name="Picture 18" descr="PISCE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12700"/>
            <a:ext cx="140335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1" name="Picture 16" descr="li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7163"/>
            <a:ext cx="1582737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>
            <p:ph type="body" idx="1"/>
          </p:nvPr>
        </p:nvSpPr>
        <p:spPr>
          <a:xfrm>
            <a:off x="323850" y="1412875"/>
            <a:ext cx="8640763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smtClean="0"/>
              <a:t>Structure provides means to:</a:t>
            </a:r>
          </a:p>
          <a:p>
            <a:pPr eaLnBrk="1" hangingPunct="1"/>
            <a:r>
              <a:rPr lang="en-GB" sz="2800" smtClean="0"/>
              <a:t>Integrate stakeholder work to date (e.g. mindmaps)</a:t>
            </a:r>
          </a:p>
          <a:p>
            <a:pPr eaLnBrk="1" hangingPunct="1"/>
            <a:r>
              <a:rPr lang="en-GB" sz="2800" smtClean="0"/>
              <a:t>Explore overarching requirements for EA (e.g. policy, governance, management, data, participation etc) </a:t>
            </a:r>
          </a:p>
          <a:p>
            <a:pPr eaLnBrk="1" hangingPunct="1"/>
            <a:r>
              <a:rPr lang="en-GB" sz="2800" smtClean="0"/>
              <a:t>Highlight who needs to do what, and how stakeholders can participate in each task</a:t>
            </a:r>
          </a:p>
          <a:p>
            <a:pPr eaLnBrk="1" hangingPunct="1"/>
            <a:r>
              <a:rPr lang="en-GB" sz="2800" smtClean="0"/>
              <a:t>Links to ecosystem principles (PISCES interpretation)</a:t>
            </a:r>
          </a:p>
        </p:txBody>
      </p:sp>
      <p:sp>
        <p:nvSpPr>
          <p:cNvPr id="45059" name="Rectangle 3"/>
          <p:cNvSpPr>
            <a:spLocks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3375B0"/>
                </a:solidFill>
              </a:rPr>
              <a:t>Guidelines: Section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258888" y="2420938"/>
            <a:ext cx="6624637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r>
              <a:rPr lang="en-GB" sz="4000" b="1" dirty="0">
                <a:solidFill>
                  <a:srgbClr val="0070C0"/>
                </a:solidFill>
                <a:ea typeface="ＭＳ Ｐゴシック" charset="-128"/>
              </a:rPr>
              <a:t>Are we going in the right direction?</a:t>
            </a:r>
          </a:p>
          <a:p>
            <a:pPr marL="609600" indent="-609600" algn="ctr">
              <a:spcBef>
                <a:spcPct val="20000"/>
              </a:spcBef>
              <a:buFontTx/>
              <a:buChar char="•"/>
              <a:defRPr/>
            </a:pPr>
            <a:endParaRPr lang="en-GB" sz="4000" dirty="0">
              <a:ea typeface="ＭＳ Ｐゴシック" charset="-128"/>
            </a:endParaRPr>
          </a:p>
          <a:p>
            <a:pPr algn="ctr">
              <a:spcBef>
                <a:spcPct val="20000"/>
              </a:spcBef>
              <a:defRPr/>
            </a:pPr>
            <a:endParaRPr lang="en-GB" sz="4000" dirty="0">
              <a:ea typeface="ＭＳ Ｐゴシック" charset="-128"/>
            </a:endParaRPr>
          </a:p>
          <a:p>
            <a:pPr algn="ctr">
              <a:spcBef>
                <a:spcPct val="20000"/>
              </a:spcBef>
              <a:defRPr/>
            </a:pPr>
            <a:endParaRPr lang="en-GB" sz="4000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  <a:cs typeface="Arial" charset="0"/>
              </a:rPr>
              <a:t>Guidelines Structure </a:t>
            </a:r>
            <a:br>
              <a:rPr lang="en-US" sz="4000" b="1" smtClean="0">
                <a:solidFill>
                  <a:srgbClr val="0070C0"/>
                </a:solidFill>
                <a:cs typeface="Arial" charset="0"/>
              </a:rPr>
            </a:br>
            <a:r>
              <a:rPr lang="en-US" sz="4000" b="1" smtClean="0">
                <a:solidFill>
                  <a:srgbClr val="0070C0"/>
                </a:solidFill>
                <a:cs typeface="Arial" charset="0"/>
              </a:rPr>
              <a:t>&amp; Rationale</a:t>
            </a:r>
          </a:p>
        </p:txBody>
      </p:sp>
      <p:sp>
        <p:nvSpPr>
          <p:cNvPr id="4506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ea typeface="ＭＳ Ｐゴシック" pitchFamily="34" charset="-128"/>
              </a:rPr>
              <a:t>How user-friendly is the current document</a:t>
            </a:r>
          </a:p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</a:rPr>
              <a:t>F</a:t>
            </a:r>
            <a:r>
              <a:rPr lang="en-US" dirty="0" smtClean="0">
                <a:ea typeface="ＭＳ Ｐゴシック" pitchFamily="34" charset="-128"/>
              </a:rPr>
              <a:t>or your sector?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For policy/decision makers?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lvl="1"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What do you like most?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What do you think needs to be changed?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Is anything missing?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  <a:cs typeface="Arial" charset="0"/>
              </a:rPr>
              <a:t>Guidelines Document</a:t>
            </a:r>
          </a:p>
        </p:txBody>
      </p:sp>
      <p:sp>
        <p:nvSpPr>
          <p:cNvPr id="48132" name="Content Placeholder 4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How satisfied do you feel about the balance between stakeholder/advisor/team input so far? 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To what extent do you feel that stakeholders “own” these guidelines?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/>
          </p:cNvSpPr>
          <p:nvPr/>
        </p:nvSpPr>
        <p:spPr bwMode="auto">
          <a:xfrm>
            <a:off x="1979613" y="188913"/>
            <a:ext cx="5472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3200" b="1">
                <a:solidFill>
                  <a:srgbClr val="3375B0"/>
                </a:solidFill>
              </a:rPr>
              <a:t>Guidelines: Section 2</a:t>
            </a:r>
            <a:endParaRPr lang="en-GB" sz="3200"/>
          </a:p>
        </p:txBody>
      </p:sp>
      <p:pic>
        <p:nvPicPr>
          <p:cNvPr id="4915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052513"/>
            <a:ext cx="2659062" cy="393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/>
          </p:cNvSpPr>
          <p:nvPr/>
        </p:nvSpPr>
        <p:spPr bwMode="auto">
          <a:xfrm>
            <a:off x="1979613" y="188913"/>
            <a:ext cx="5472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3200" b="1">
                <a:solidFill>
                  <a:srgbClr val="3375B0"/>
                </a:solidFill>
              </a:rPr>
              <a:t>Guidelines: Section 2</a:t>
            </a:r>
            <a:endParaRPr lang="en-GB" sz="3200"/>
          </a:p>
        </p:txBody>
      </p:sp>
      <p:pic>
        <p:nvPicPr>
          <p:cNvPr id="50179" name="Picture 3" descr="PISCES GUIDELINES_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052513"/>
            <a:ext cx="54737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/>
          </p:cNvSpPr>
          <p:nvPr/>
        </p:nvSpPr>
        <p:spPr bwMode="auto">
          <a:xfrm>
            <a:off x="1979613" y="188913"/>
            <a:ext cx="5472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3200" b="1">
                <a:solidFill>
                  <a:srgbClr val="3375B0"/>
                </a:solidFill>
              </a:rPr>
              <a:t>Guidelines: Section 2</a:t>
            </a:r>
            <a:endParaRPr lang="en-GB" sz="3200"/>
          </a:p>
        </p:txBody>
      </p:sp>
      <p:graphicFrame>
        <p:nvGraphicFramePr>
          <p:cNvPr id="64550" name="Group 38"/>
          <p:cNvGraphicFramePr>
            <a:graphicFrameLocks noGrp="1"/>
          </p:cNvGraphicFramePr>
          <p:nvPr>
            <p:ph/>
          </p:nvPr>
        </p:nvGraphicFramePr>
        <p:xfrm>
          <a:off x="468313" y="1052513"/>
          <a:ext cx="8229600" cy="4906962"/>
        </p:xfrm>
        <a:graphic>
          <a:graphicData uri="http://schemas.openxmlformats.org/drawingml/2006/table">
            <a:tbl>
              <a:tblPr/>
              <a:tblGrid>
                <a:gridCol w="647700"/>
                <a:gridCol w="1439862"/>
                <a:gridCol w="6142038"/>
              </a:tblGrid>
              <a:tr h="304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Step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Task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31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ORGANIZING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E1E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1.1  Organise stakeholder engagement and expand participation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1.2  Agree on ecosystem approach definition and principles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E1E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1.3  Define and agree boundaries of the marine management area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ASSESSMENT OF BASELINE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2.1  Determine current governance and management arrangements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2.2  Determine current environmental conditions and human uses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2.3  Determine current conflicts and compatibilities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2.4  Project future human uses and environmental conditions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TARGETS / INDICATORS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3.1  Develop vision and strategic objectives for marine management area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3.2  Determine appropriate targets and indicators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PLANNING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4.1  Specify alternative future management scenarios and select preferred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4.2  Identify measures required to achieve preferred scenario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4.3  Develop management plan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4.4  Develop monitoring programme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IMPLEMENT-ATION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5.1  Gain approval for the management plan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5.2  Implement monitoring programme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5.3  Implement management plan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EVALUATION / ADAPTATION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6.1  Evaluate results of monitoring program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6.2  Review, update and adapt management plan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6.3  Identify research and information needs and implement collection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/>
          </p:cNvSpPr>
          <p:nvPr/>
        </p:nvSpPr>
        <p:spPr bwMode="auto">
          <a:xfrm>
            <a:off x="1979613" y="188913"/>
            <a:ext cx="5472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3200" b="1">
                <a:solidFill>
                  <a:srgbClr val="3375B0"/>
                </a:solidFill>
              </a:rPr>
              <a:t>Guidelines: Section 2</a:t>
            </a:r>
            <a:endParaRPr lang="en-GB" sz="3200"/>
          </a:p>
        </p:txBody>
      </p:sp>
      <p:graphicFrame>
        <p:nvGraphicFramePr>
          <p:cNvPr id="65580" name="Group 44"/>
          <p:cNvGraphicFramePr>
            <a:graphicFrameLocks noGrp="1"/>
          </p:cNvGraphicFramePr>
          <p:nvPr>
            <p:ph/>
          </p:nvPr>
        </p:nvGraphicFramePr>
        <p:xfrm>
          <a:off x="395288" y="1557338"/>
          <a:ext cx="8353425" cy="3636962"/>
        </p:xfrm>
        <a:graphic>
          <a:graphicData uri="http://schemas.openxmlformats.org/drawingml/2006/table">
            <a:tbl>
              <a:tblPr/>
              <a:tblGrid>
                <a:gridCol w="4464050"/>
                <a:gridCol w="3889375"/>
              </a:tblGrid>
              <a:tr h="406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Section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Status / drafting approach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14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a)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How task should be implemented in line with ecosystem approach (generic / ideal scenario)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Rough draft by team / advisors, reviewed by some stakeholders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b)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Application of the task in the Celtic Sea (progress, issues/considerations)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Rough draft by team / advisors, not yet looked at in detail by stakeholders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c)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What more needs to be done (given b)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yet drafted – key focus for workshop 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d)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Stakeholder participation (who needs to be involved, how and why)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yet drafted – key focus for workshop 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+mn-lt"/>
                <a:ea typeface="ＭＳ Ｐゴシック" charset="-128"/>
                <a:cs typeface="Arial" charset="0"/>
              </a:rPr>
              <a:t>Agenda</a:t>
            </a:r>
          </a:p>
        </p:txBody>
      </p:sp>
      <p:sp>
        <p:nvSpPr>
          <p:cNvPr id="7172" name="Content Placeholder 3"/>
          <p:cNvSpPr>
            <a:spLocks noGrp="1"/>
          </p:cNvSpPr>
          <p:nvPr>
            <p:ph idx="1"/>
          </p:nvPr>
        </p:nvSpPr>
        <p:spPr>
          <a:xfrm>
            <a:off x="395288" y="1412875"/>
            <a:ext cx="8458200" cy="4525963"/>
          </a:xfrm>
        </p:spPr>
        <p:txBody>
          <a:bodyPr/>
          <a:lstStyle/>
          <a:p>
            <a:pPr eaLnBrk="1" hangingPunct="1"/>
            <a:r>
              <a:rPr lang="en-US" sz="1600" smtClean="0">
                <a:cs typeface="Arial" charset="0"/>
              </a:rPr>
              <a:t>Morning 1	0900	Introduction and Orientation / </a:t>
            </a:r>
          </a:p>
          <a:p>
            <a:pPr eaLnBrk="1" hangingPunct="1">
              <a:buFontTx/>
              <a:buNone/>
            </a:pPr>
            <a:r>
              <a:rPr lang="en-US" sz="1600" smtClean="0">
                <a:cs typeface="Arial" charset="0"/>
              </a:rPr>
              <a:t>				Sharing Voluntary Measures	</a:t>
            </a:r>
          </a:p>
          <a:p>
            <a:pPr eaLnBrk="1" hangingPunct="1"/>
            <a:r>
              <a:rPr lang="en-US" sz="1600" smtClean="0">
                <a:cs typeface="Arial" charset="0"/>
              </a:rPr>
              <a:t>Lunch		1300						</a:t>
            </a:r>
            <a:br>
              <a:rPr lang="en-US" sz="1600" smtClean="0">
                <a:cs typeface="Arial" charset="0"/>
              </a:rPr>
            </a:br>
            <a:endParaRPr lang="en-US" sz="1600" smtClean="0">
              <a:cs typeface="Arial" charset="0"/>
            </a:endParaRPr>
          </a:p>
          <a:p>
            <a:pPr eaLnBrk="1" hangingPunct="1"/>
            <a:r>
              <a:rPr lang="en-US" sz="1600" smtClean="0">
                <a:cs typeface="Arial" charset="0"/>
              </a:rPr>
              <a:t>Afternoon 1	1400	Voluntary Measures continued / </a:t>
            </a:r>
          </a:p>
          <a:p>
            <a:pPr eaLnBrk="1" hangingPunct="1">
              <a:buFontTx/>
              <a:buNone/>
            </a:pPr>
            <a:r>
              <a:rPr lang="en-US" sz="1600" smtClean="0">
                <a:cs typeface="Arial" charset="0"/>
              </a:rPr>
              <a:t>				Review Tasks			 </a:t>
            </a:r>
          </a:p>
          <a:p>
            <a:pPr eaLnBrk="1" hangingPunct="1"/>
            <a:r>
              <a:rPr lang="en-US" sz="1600" smtClean="0">
                <a:cs typeface="Arial" charset="0"/>
              </a:rPr>
              <a:t>Dinner	1930				</a:t>
            </a:r>
            <a:br>
              <a:rPr lang="en-US" sz="1600" smtClean="0">
                <a:cs typeface="Arial" charset="0"/>
              </a:rPr>
            </a:br>
            <a:endParaRPr lang="en-US" sz="1600" smtClean="0">
              <a:cs typeface="Arial" charset="0"/>
            </a:endParaRPr>
          </a:p>
          <a:p>
            <a:pPr eaLnBrk="1" hangingPunct="1"/>
            <a:r>
              <a:rPr lang="en-US" sz="1600" smtClean="0">
                <a:cs typeface="Arial" charset="0"/>
              </a:rPr>
              <a:t>Morning 2	0900	Review Guideline Steps: “What more?”			</a:t>
            </a:r>
            <a:br>
              <a:rPr lang="en-US" sz="1600" smtClean="0">
                <a:cs typeface="Arial" charset="0"/>
              </a:rPr>
            </a:br>
            <a:endParaRPr lang="en-US" sz="1600" smtClean="0">
              <a:cs typeface="Arial" charset="0"/>
            </a:endParaRPr>
          </a:p>
          <a:p>
            <a:pPr eaLnBrk="1" hangingPunct="1"/>
            <a:r>
              <a:rPr lang="en-US" sz="1600" smtClean="0">
                <a:cs typeface="Arial" charset="0"/>
              </a:rPr>
              <a:t>Lunch		1300						</a:t>
            </a:r>
            <a:br>
              <a:rPr lang="en-US" sz="1600" smtClean="0">
                <a:cs typeface="Arial" charset="0"/>
              </a:rPr>
            </a:br>
            <a:endParaRPr lang="en-US" sz="1600" smtClean="0">
              <a:cs typeface="Arial" charset="0"/>
            </a:endParaRPr>
          </a:p>
          <a:p>
            <a:pPr eaLnBrk="1" hangingPunct="1"/>
            <a:r>
              <a:rPr lang="en-US" sz="1600" smtClean="0">
                <a:cs typeface="Arial" charset="0"/>
              </a:rPr>
              <a:t>Afternoon 2	1400	Review Guideline Steps continued / </a:t>
            </a:r>
          </a:p>
          <a:p>
            <a:pPr eaLnBrk="1" hangingPunct="1">
              <a:buFontTx/>
              <a:buNone/>
            </a:pPr>
            <a:r>
              <a:rPr lang="en-US" sz="1600" smtClean="0">
                <a:cs typeface="Arial" charset="0"/>
              </a:rPr>
              <a:t>				Way Forward			</a:t>
            </a:r>
          </a:p>
          <a:p>
            <a:pPr eaLnBrk="1" hangingPunct="1"/>
            <a:r>
              <a:rPr lang="en-US" sz="1600" smtClean="0">
                <a:cs typeface="Arial" charset="0"/>
              </a:rPr>
              <a:t>Dinner	1930				</a:t>
            </a:r>
            <a:r>
              <a:rPr lang="en-US" sz="1400" b="1" smtClean="0">
                <a:cs typeface="Arial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/>
          </p:cNvSpPr>
          <p:nvPr/>
        </p:nvSpPr>
        <p:spPr bwMode="auto">
          <a:xfrm>
            <a:off x="1979613" y="188913"/>
            <a:ext cx="5472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3200" b="1">
                <a:solidFill>
                  <a:srgbClr val="3375B0"/>
                </a:solidFill>
              </a:rPr>
              <a:t>Guidelines: Section 2</a:t>
            </a:r>
            <a:endParaRPr lang="en-GB" sz="3200"/>
          </a:p>
        </p:txBody>
      </p:sp>
      <p:graphicFrame>
        <p:nvGraphicFramePr>
          <p:cNvPr id="70680" name="Group 24"/>
          <p:cNvGraphicFramePr>
            <a:graphicFrameLocks noGrp="1"/>
          </p:cNvGraphicFramePr>
          <p:nvPr>
            <p:ph/>
          </p:nvPr>
        </p:nvGraphicFramePr>
        <p:xfrm>
          <a:off x="395288" y="1557338"/>
          <a:ext cx="8353425" cy="3636962"/>
        </p:xfrm>
        <a:graphic>
          <a:graphicData uri="http://schemas.openxmlformats.org/drawingml/2006/table">
            <a:tbl>
              <a:tblPr/>
              <a:tblGrid>
                <a:gridCol w="4464050"/>
                <a:gridCol w="3889375"/>
              </a:tblGrid>
              <a:tr h="406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Section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Status / drafting approach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14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a)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How task should be implemented in line with ecosystem approach (generic / ideal scenario)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Rough draft by team / advisors, reviewed by some stakeholders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b)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Application of the task in the Celtic Sea (progress, issues/considerations)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Rough draft by team / advisors, not yet looked at in detail by stakeholders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c)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What more needs to be done (given b)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yet drafted – key focus for workshop 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640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d)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Stakeholder participation (who needs to be involved, how and why)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yet drafted – key focus for workshop 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/>
          </p:cNvSpPr>
          <p:nvPr/>
        </p:nvSpPr>
        <p:spPr bwMode="auto">
          <a:xfrm>
            <a:off x="1979613" y="188913"/>
            <a:ext cx="5472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3200" b="1">
                <a:solidFill>
                  <a:srgbClr val="3375B0"/>
                </a:solidFill>
              </a:rPr>
              <a:t>Guidelines: Section 2</a:t>
            </a:r>
            <a:endParaRPr lang="en-GB" sz="3200"/>
          </a:p>
        </p:txBody>
      </p:sp>
      <p:sp>
        <p:nvSpPr>
          <p:cNvPr id="54275" name="Rectangle 27"/>
          <p:cNvSpPr>
            <a:spLocks noChangeArrowheads="1"/>
          </p:cNvSpPr>
          <p:nvPr/>
        </p:nvSpPr>
        <p:spPr bwMode="auto">
          <a:xfrm>
            <a:off x="457200" y="1600200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GB" sz="2800"/>
              <a:t>For each task – what are: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GB" sz="2800"/>
              <a:t>Key issues/considerations that are important in implementing the task in the Celtic Sea?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GB" sz="2800"/>
              <a:t>The potential implications and impacts of these issues / considerations?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GB" sz="2800"/>
              <a:t>Solutions and/or further requirements for each issue/consideration, and who will deliver these?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GB" sz="2800"/>
              <a:t>Further information required to identify solutions? </a:t>
            </a:r>
          </a:p>
          <a:p>
            <a:pPr marL="609600" indent="-609600">
              <a:spcBef>
                <a:spcPct val="20000"/>
              </a:spcBef>
            </a:pPr>
            <a:endParaRPr lang="en-GB" sz="2800"/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GB" sz="2800"/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  <a:cs typeface="Arial" charset="0"/>
              </a:rPr>
              <a:t>What more </a:t>
            </a:r>
            <a:br>
              <a:rPr lang="en-US" sz="4000" b="1" smtClean="0">
                <a:solidFill>
                  <a:srgbClr val="0070C0"/>
                </a:solidFill>
                <a:cs typeface="Arial" charset="0"/>
              </a:rPr>
            </a:br>
            <a:r>
              <a:rPr lang="en-US" sz="4000" b="1" smtClean="0">
                <a:solidFill>
                  <a:srgbClr val="0070C0"/>
                </a:solidFill>
                <a:cs typeface="Arial" charset="0"/>
              </a:rPr>
              <a:t>needs to be done?</a:t>
            </a:r>
          </a:p>
        </p:txBody>
      </p:sp>
      <p:sp>
        <p:nvSpPr>
          <p:cNvPr id="55300" name="Content Placeholder 4"/>
          <p:cNvSpPr>
            <a:spLocks noGrp="1"/>
          </p:cNvSpPr>
          <p:nvPr>
            <p:ph idx="1"/>
          </p:nvPr>
        </p:nvSpPr>
        <p:spPr>
          <a:xfrm>
            <a:off x="304800" y="1484313"/>
            <a:ext cx="8839200" cy="4525962"/>
          </a:xfrm>
        </p:spPr>
        <p:txBody>
          <a:bodyPr/>
          <a:lstStyle/>
          <a:p>
            <a:pPr eaLnBrk="1" hangingPunct="1"/>
            <a:r>
              <a:rPr lang="en-US" sz="2800" smtClean="0"/>
              <a:t>3 table groups: Steps 1 to 3</a:t>
            </a:r>
            <a:br>
              <a:rPr lang="en-US" sz="2800" smtClean="0"/>
            </a:br>
            <a:endParaRPr lang="en-US" sz="2800" smtClean="0"/>
          </a:p>
          <a:p>
            <a:pPr eaLnBrk="1" hangingPunct="1"/>
            <a:r>
              <a:rPr lang="en-US" sz="2800" smtClean="0"/>
              <a:t>Go with your interest</a:t>
            </a:r>
            <a:br>
              <a:rPr lang="en-US" sz="2800" smtClean="0"/>
            </a:br>
            <a:endParaRPr lang="en-US" sz="2800" smtClean="0"/>
          </a:p>
          <a:p>
            <a:pPr eaLnBrk="1" hangingPunct="1"/>
            <a:r>
              <a:rPr lang="en-US" sz="2800" smtClean="0"/>
              <a:t>Take 5 minutes to read through each Task before answering the questions</a:t>
            </a:r>
            <a:br>
              <a:rPr lang="en-US" sz="2800" smtClean="0"/>
            </a:br>
            <a:endParaRPr lang="en-US" sz="2800" smtClean="0"/>
          </a:p>
          <a:p>
            <a:pPr eaLnBrk="1" hangingPunct="1"/>
            <a:r>
              <a:rPr lang="en-US" sz="2800" smtClean="0"/>
              <a:t>Don’t worry if you can’t answer: note clearly why not</a:t>
            </a:r>
            <a:br>
              <a:rPr lang="en-US" sz="2800" smtClean="0"/>
            </a:b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subTitle" idx="1"/>
          </p:nvPr>
        </p:nvSpPr>
        <p:spPr>
          <a:xfrm>
            <a:off x="1219200" y="2057400"/>
            <a:ext cx="6858000" cy="1463675"/>
          </a:xfrm>
        </p:spPr>
        <p:txBody>
          <a:bodyPr/>
          <a:lstStyle/>
          <a:p>
            <a:pPr eaLnBrk="1" hangingPunct="1"/>
            <a:r>
              <a:rPr lang="en-GB" sz="3600" b="1" smtClean="0">
                <a:solidFill>
                  <a:schemeClr val="accent1"/>
                </a:solidFill>
                <a:cs typeface="Arial" charset="0"/>
              </a:rPr>
              <a:t>OSPAR’s View of Regional Implementation: </a:t>
            </a:r>
          </a:p>
          <a:p>
            <a:pPr eaLnBrk="1" hangingPunct="1"/>
            <a:r>
              <a:rPr lang="en-GB" sz="3600" smtClean="0">
                <a:solidFill>
                  <a:srgbClr val="000000"/>
                </a:solidFill>
                <a:cs typeface="Arial" charset="0"/>
              </a:rPr>
              <a:t>David Johnston, OSPAR</a:t>
            </a:r>
            <a:endParaRPr lang="en-GB" sz="3600" b="1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2209800" y="228600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3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  <a:cs typeface="Arial" charset="0"/>
              </a:rPr>
              <a:t>What more </a:t>
            </a:r>
            <a:br>
              <a:rPr lang="en-US" sz="4000" b="1" smtClean="0">
                <a:solidFill>
                  <a:srgbClr val="0070C0"/>
                </a:solidFill>
                <a:cs typeface="Arial" charset="0"/>
              </a:rPr>
            </a:br>
            <a:r>
              <a:rPr lang="en-US" sz="4000" b="1" smtClean="0">
                <a:solidFill>
                  <a:srgbClr val="0070C0"/>
                </a:solidFill>
                <a:cs typeface="Arial" charset="0"/>
              </a:rPr>
              <a:t>needs to be done?</a:t>
            </a:r>
          </a:p>
        </p:txBody>
      </p:sp>
      <p:sp>
        <p:nvSpPr>
          <p:cNvPr id="57348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8392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3 table groups: Steps 4 to 6</a:t>
            </a:r>
            <a:br>
              <a:rPr lang="en-US" sz="2800" smtClean="0"/>
            </a:br>
            <a:endParaRPr lang="en-US" sz="2800" smtClean="0"/>
          </a:p>
          <a:p>
            <a:pPr eaLnBrk="1" hangingPunct="1"/>
            <a:r>
              <a:rPr lang="en-US" sz="2800" smtClean="0"/>
              <a:t>Go with your interest</a:t>
            </a:r>
            <a:br>
              <a:rPr lang="en-US" sz="2800" smtClean="0"/>
            </a:br>
            <a:endParaRPr lang="en-US" sz="2800" smtClean="0"/>
          </a:p>
          <a:p>
            <a:pPr eaLnBrk="1" hangingPunct="1"/>
            <a:r>
              <a:rPr lang="en-US" sz="2800" smtClean="0"/>
              <a:t>Take 5 minutes to read through each Task before answering the questions</a:t>
            </a:r>
            <a:br>
              <a:rPr lang="en-US" sz="2800" smtClean="0"/>
            </a:br>
            <a:endParaRPr lang="en-US" sz="2800" smtClean="0"/>
          </a:p>
          <a:p>
            <a:pPr eaLnBrk="1" hangingPunct="1"/>
            <a:r>
              <a:rPr lang="en-US" sz="2800" smtClean="0"/>
              <a:t>Don’t worry if you can’t answer: note clearly why not</a:t>
            </a:r>
            <a:br>
              <a:rPr lang="en-US" sz="2800" smtClean="0"/>
            </a:b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>
                <a:solidFill>
                  <a:srgbClr val="3375B0"/>
                </a:solidFill>
              </a:rPr>
              <a:t>Considerations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Need for wider review from sectors</a:t>
            </a:r>
          </a:p>
          <a:p>
            <a:pPr lvl="1"/>
            <a:r>
              <a:rPr lang="en-GB" smtClean="0"/>
              <a:t>Who and when?</a:t>
            </a:r>
          </a:p>
          <a:p>
            <a:pPr lvl="1"/>
            <a:r>
              <a:rPr lang="en-GB" smtClean="0"/>
              <a:t>How many times?</a:t>
            </a:r>
          </a:p>
          <a:p>
            <a:r>
              <a:rPr lang="en-GB" smtClean="0"/>
              <a:t>Role of team/Advisory Group/core group</a:t>
            </a:r>
          </a:p>
          <a:p>
            <a:r>
              <a:rPr lang="en-GB" smtClean="0"/>
              <a:t>How much time do people have to input?</a:t>
            </a:r>
          </a:p>
          <a:p>
            <a:r>
              <a:rPr lang="en-GB" smtClean="0"/>
              <a:t>How to involve under-represented sectors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2420938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3375B0"/>
                </a:solidFill>
              </a:rPr>
              <a:t>Next steps</a:t>
            </a:r>
            <a:r>
              <a:rPr lang="en-GB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15888"/>
            <a:ext cx="8229600" cy="1143000"/>
          </a:xfrm>
        </p:spPr>
        <p:txBody>
          <a:bodyPr/>
          <a:lstStyle/>
          <a:p>
            <a:r>
              <a:rPr lang="en-GB" sz="4000" b="1" smtClean="0">
                <a:solidFill>
                  <a:srgbClr val="3375B0"/>
                </a:solidFill>
              </a:rPr>
              <a:t>Proposed approach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758238" cy="4205287"/>
          </a:xfrm>
        </p:spPr>
        <p:txBody>
          <a:bodyPr/>
          <a:lstStyle/>
          <a:p>
            <a:r>
              <a:rPr lang="en-GB" smtClean="0"/>
              <a:t>Workshop summary – December 2011</a:t>
            </a:r>
          </a:p>
          <a:p>
            <a:r>
              <a:rPr lang="en-GB" smtClean="0"/>
              <a:t>Next draft for review  – January 2012 </a:t>
            </a:r>
          </a:p>
          <a:p>
            <a:pPr lvl="1"/>
            <a:r>
              <a:rPr lang="en-GB" smtClean="0"/>
              <a:t>Comments within 4 weeks (Core group &amp; AG)</a:t>
            </a:r>
          </a:p>
          <a:p>
            <a:pPr lvl="1"/>
            <a:r>
              <a:rPr lang="en-GB" smtClean="0"/>
              <a:t>Circulate within sector and collate comments</a:t>
            </a:r>
          </a:p>
          <a:p>
            <a:r>
              <a:rPr lang="en-GB" smtClean="0"/>
              <a:t>Possible surveys – February 2012</a:t>
            </a:r>
          </a:p>
          <a:p>
            <a:r>
              <a:rPr lang="en-GB" smtClean="0"/>
              <a:t>Review comments/draft – March 2012</a:t>
            </a:r>
          </a:p>
          <a:p>
            <a:r>
              <a:rPr lang="en-GB" smtClean="0"/>
              <a:t>Workshop 5 – April 2012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15888"/>
            <a:ext cx="8229600" cy="1143000"/>
          </a:xfrm>
        </p:spPr>
        <p:txBody>
          <a:bodyPr/>
          <a:lstStyle/>
          <a:p>
            <a:r>
              <a:rPr lang="en-GB" sz="4000" b="1" smtClean="0">
                <a:solidFill>
                  <a:srgbClr val="3375B0"/>
                </a:solidFill>
              </a:rPr>
              <a:t>Proposed approach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893175" cy="4205288"/>
          </a:xfrm>
        </p:spPr>
        <p:txBody>
          <a:bodyPr/>
          <a:lstStyle/>
          <a:p>
            <a:r>
              <a:rPr lang="en-GB" smtClean="0"/>
              <a:t>Review post workshop draft – May 2012</a:t>
            </a:r>
          </a:p>
          <a:p>
            <a:pPr lvl="1"/>
            <a:r>
              <a:rPr lang="en-GB" smtClean="0"/>
              <a:t>Comments within 4 weeks (Core group &amp; AG)</a:t>
            </a:r>
          </a:p>
          <a:p>
            <a:pPr lvl="1"/>
            <a:r>
              <a:rPr lang="en-GB" smtClean="0"/>
              <a:t>Circulate within sector and collate comments</a:t>
            </a:r>
          </a:p>
          <a:p>
            <a:r>
              <a:rPr lang="en-GB" smtClean="0"/>
              <a:t>Review comments – July 2012</a:t>
            </a:r>
          </a:p>
          <a:p>
            <a:r>
              <a:rPr lang="en-GB" smtClean="0"/>
              <a:t>Finalise draft – August 2012</a:t>
            </a:r>
          </a:p>
          <a:p>
            <a:r>
              <a:rPr lang="en-GB" smtClean="0"/>
              <a:t>Launch – October 2012</a:t>
            </a:r>
          </a:p>
          <a:p>
            <a:pPr>
              <a:buFontTx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  <a:cs typeface="Arial" charset="0"/>
              </a:rPr>
              <a:t>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  <a:cs typeface="Arial" charset="0"/>
              </a:rPr>
              <a:t>Logistics</a:t>
            </a:r>
          </a:p>
        </p:txBody>
      </p:sp>
      <p:sp>
        <p:nvSpPr>
          <p:cNvPr id="8196" name="Content Placeholder 3"/>
          <p:cNvSpPr>
            <a:spLocks noGrp="1"/>
          </p:cNvSpPr>
          <p:nvPr>
            <p:ph idx="1"/>
          </p:nvPr>
        </p:nvSpPr>
        <p:spPr>
          <a:xfrm>
            <a:off x="250825" y="12684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smtClean="0">
              <a:cs typeface="Arial" charset="0"/>
            </a:endParaRPr>
          </a:p>
          <a:p>
            <a:pPr eaLnBrk="1" hangingPunct="1"/>
            <a:r>
              <a:rPr lang="en-US" sz="2400" smtClean="0">
                <a:cs typeface="Arial" charset="0"/>
              </a:rPr>
              <a:t>Safety</a:t>
            </a:r>
            <a:br>
              <a:rPr lang="en-US" sz="2400" smtClean="0">
                <a:cs typeface="Arial" charset="0"/>
              </a:rPr>
            </a:br>
            <a:endParaRPr lang="en-US" sz="2400" smtClean="0">
              <a:cs typeface="Arial" charset="0"/>
            </a:endParaRPr>
          </a:p>
          <a:p>
            <a:pPr eaLnBrk="1" hangingPunct="1"/>
            <a:r>
              <a:rPr lang="en-US" sz="2400" smtClean="0">
                <a:cs typeface="Arial" charset="0"/>
              </a:rPr>
              <a:t>Working methods</a:t>
            </a:r>
            <a:br>
              <a:rPr lang="en-US" sz="2400" smtClean="0">
                <a:cs typeface="Arial" charset="0"/>
              </a:rPr>
            </a:br>
            <a:endParaRPr lang="en-US" sz="2400" smtClean="0">
              <a:cs typeface="Arial" charset="0"/>
            </a:endParaRPr>
          </a:p>
          <a:p>
            <a:pPr eaLnBrk="1" hangingPunct="1"/>
            <a:r>
              <a:rPr lang="en-US" sz="2400" smtClean="0">
                <a:cs typeface="Arial" charset="0"/>
              </a:rPr>
              <a:t>Break-out rooms</a:t>
            </a:r>
            <a:br>
              <a:rPr lang="en-US" sz="2400" smtClean="0">
                <a:cs typeface="Arial" charset="0"/>
              </a:rPr>
            </a:br>
            <a:endParaRPr lang="en-US" sz="2400" smtClean="0">
              <a:cs typeface="Arial" charset="0"/>
            </a:endParaRPr>
          </a:p>
          <a:p>
            <a:pPr eaLnBrk="1" hangingPunct="1"/>
            <a:r>
              <a:rPr lang="en-US" sz="2400" smtClean="0">
                <a:cs typeface="Arial" charset="0"/>
              </a:rPr>
              <a:t>Breaks</a:t>
            </a:r>
            <a:br>
              <a:rPr lang="en-US" sz="2400" smtClean="0">
                <a:cs typeface="Arial" charset="0"/>
              </a:rPr>
            </a:br>
            <a:endParaRPr lang="en-US" sz="2400" smtClean="0">
              <a:cs typeface="Arial" charset="0"/>
            </a:endParaRPr>
          </a:p>
          <a:p>
            <a:pPr eaLnBrk="1" hangingPunct="1"/>
            <a:r>
              <a:rPr lang="en-US" sz="2400" smtClean="0">
                <a:cs typeface="Arial" charset="0"/>
              </a:rPr>
              <a:t>Facilities &amp; refreshments</a:t>
            </a:r>
            <a:br>
              <a:rPr lang="en-US" sz="2400" smtClean="0">
                <a:cs typeface="Arial" charset="0"/>
              </a:rPr>
            </a:br>
            <a:endParaRPr lang="en-US" sz="24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  <a:cs typeface="Arial" charset="0"/>
              </a:rPr>
              <a:t>Thank you</a:t>
            </a:r>
          </a:p>
        </p:txBody>
      </p:sp>
      <p:pic>
        <p:nvPicPr>
          <p:cNvPr id="63493" name="Picture 5" descr="PISCES new Celtic Sea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700213"/>
            <a:ext cx="2455862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916113"/>
            <a:ext cx="3429000" cy="25669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348038" y="3500438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  <a:cs typeface="Arial" charset="0"/>
              </a:rPr>
              <a:t>Code of Practice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sz="2400" b="1" smtClean="0">
                <a:cs typeface="Arial" charset="0"/>
              </a:rPr>
              <a:t>Respecting everyone </a:t>
            </a:r>
            <a:r>
              <a:rPr lang="en-US" sz="2400" smtClean="0">
                <a:cs typeface="Arial" charset="0"/>
              </a:rPr>
              <a:t>– avoid speaking over anyone</a:t>
            </a:r>
            <a:br>
              <a:rPr lang="en-US" sz="2400" smtClean="0">
                <a:cs typeface="Arial" charset="0"/>
              </a:rPr>
            </a:br>
            <a:endParaRPr lang="en-US" sz="2400" smtClean="0">
              <a:cs typeface="Arial" charset="0"/>
            </a:endParaRP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sz="2400" b="1" smtClean="0">
                <a:cs typeface="Arial" charset="0"/>
              </a:rPr>
              <a:t>Being fully present </a:t>
            </a:r>
            <a:r>
              <a:rPr lang="en-US" sz="2400" smtClean="0">
                <a:cs typeface="Arial" charset="0"/>
              </a:rPr>
              <a:t>– keep phone and email outside of the meeting rooms</a:t>
            </a:r>
            <a:br>
              <a:rPr lang="en-US" sz="2400" smtClean="0">
                <a:cs typeface="Arial" charset="0"/>
              </a:rPr>
            </a:br>
            <a:endParaRPr lang="en-US" sz="2400" smtClean="0">
              <a:cs typeface="Arial" charset="0"/>
            </a:endParaRP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sz="2400" b="1" smtClean="0">
                <a:cs typeface="Arial" charset="0"/>
              </a:rPr>
              <a:t>Feeding back</a:t>
            </a:r>
            <a:r>
              <a:rPr lang="en-US" sz="2400" smtClean="0">
                <a:cs typeface="Arial" charset="0"/>
              </a:rPr>
              <a:t> – let the PISCES team know immediately if you have any concerns or questions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395288" y="2205038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b="1" smtClean="0">
                <a:solidFill>
                  <a:srgbClr val="0070C0"/>
                </a:solidFill>
                <a:cs typeface="Arial" charset="0"/>
              </a:rPr>
              <a:t>PISCES: The story so far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solidFill>
                  <a:srgbClr val="3375B0"/>
                </a:solidFill>
              </a:rPr>
              <a:t>We aim to: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393700" y="1700213"/>
            <a:ext cx="8642350" cy="3802062"/>
          </a:xfrm>
        </p:spPr>
        <p:txBody>
          <a:bodyPr/>
          <a:lstStyle/>
          <a:p>
            <a:pPr eaLnBrk="1" hangingPunct="1"/>
            <a:r>
              <a:rPr lang="en-GB" smtClean="0"/>
              <a:t>Influence Marine Strategy Framework Directive (MSFD) implementation </a:t>
            </a:r>
            <a:br>
              <a:rPr lang="en-GB" smtClean="0"/>
            </a:br>
            <a:endParaRPr lang="en-GB" sz="1800" smtClean="0"/>
          </a:p>
          <a:p>
            <a:pPr eaLnBrk="1" hangingPunct="1"/>
            <a:r>
              <a:rPr lang="en-GB" smtClean="0"/>
              <a:t>Create an opportunity for stakeholders to demonstrate acceptable guidelines </a:t>
            </a:r>
            <a:br>
              <a:rPr lang="en-GB" smtClean="0"/>
            </a:br>
            <a:endParaRPr lang="en-GB" sz="1800" smtClean="0"/>
          </a:p>
          <a:p>
            <a:pPr eaLnBrk="1" hangingPunct="1"/>
            <a:r>
              <a:rPr lang="en-GB" smtClean="0"/>
              <a:t>Develop strength in a common voice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8793</TotalTime>
  <Words>1944</Words>
  <Application>Microsoft Office PowerPoint</Application>
  <PresentationFormat>On-screen Show (4:3)</PresentationFormat>
  <Paragraphs>378</Paragraphs>
  <Slides>60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MS PGothic</vt:lpstr>
      <vt:lpstr>Calibri</vt:lpstr>
      <vt:lpstr>Times New Roman</vt:lpstr>
      <vt:lpstr>Default Design</vt:lpstr>
      <vt:lpstr>1_Default Design</vt:lpstr>
      <vt:lpstr>???</vt:lpstr>
      <vt:lpstr>Slide 1</vt:lpstr>
      <vt:lpstr>Slide 2</vt:lpstr>
      <vt:lpstr>Meeting Roles</vt:lpstr>
      <vt:lpstr>Objectives</vt:lpstr>
      <vt:lpstr>Agenda</vt:lpstr>
      <vt:lpstr>Logistics</vt:lpstr>
      <vt:lpstr>Code of Practice</vt:lpstr>
      <vt:lpstr>PISCES: The story so far</vt:lpstr>
      <vt:lpstr>We aim to:</vt:lpstr>
      <vt:lpstr>The PISCES approach</vt:lpstr>
      <vt:lpstr>A unique project </vt:lpstr>
      <vt:lpstr>Celtic Sea sub-region</vt:lpstr>
      <vt:lpstr>PISCES timeline</vt:lpstr>
      <vt:lpstr>Progress to date </vt:lpstr>
      <vt:lpstr>Workshops</vt:lpstr>
      <vt:lpstr>Interim development</vt:lpstr>
      <vt:lpstr>Workshop IV</vt:lpstr>
      <vt:lpstr>Slide 18</vt:lpstr>
      <vt:lpstr>Looking ahead</vt:lpstr>
      <vt:lpstr>Looking ahead</vt:lpstr>
      <vt:lpstr>Slide 21</vt:lpstr>
      <vt:lpstr>Slide 22</vt:lpstr>
      <vt:lpstr>Introducing Measures</vt:lpstr>
      <vt:lpstr>Types of Measures</vt:lpstr>
      <vt:lpstr>Any other Voluntary Measures?</vt:lpstr>
      <vt:lpstr>Voluntary Measures</vt:lpstr>
      <vt:lpstr>Voluntary Measures</vt:lpstr>
      <vt:lpstr>Slide 28</vt:lpstr>
      <vt:lpstr>Guidelines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MSFD and PISCES</vt:lpstr>
      <vt:lpstr>Slide 41</vt:lpstr>
      <vt:lpstr>Guidelines: Section 2</vt:lpstr>
      <vt:lpstr>Slide 43</vt:lpstr>
      <vt:lpstr>Guidelines Structure  &amp; Rationale</vt:lpstr>
      <vt:lpstr>Guidelines Document</vt:lpstr>
      <vt:lpstr>Slide 46</vt:lpstr>
      <vt:lpstr>Slide 47</vt:lpstr>
      <vt:lpstr>Slide 48</vt:lpstr>
      <vt:lpstr>Slide 49</vt:lpstr>
      <vt:lpstr>Slide 50</vt:lpstr>
      <vt:lpstr>Slide 51</vt:lpstr>
      <vt:lpstr>What more  needs to be done?</vt:lpstr>
      <vt:lpstr>Slide 53</vt:lpstr>
      <vt:lpstr>What more  needs to be done?</vt:lpstr>
      <vt:lpstr>Considerations</vt:lpstr>
      <vt:lpstr>Next steps </vt:lpstr>
      <vt:lpstr>Proposed approach</vt:lpstr>
      <vt:lpstr>Proposed approach</vt:lpstr>
      <vt:lpstr>Feedback</vt:lpstr>
      <vt:lpstr>Thank you</vt:lpstr>
    </vt:vector>
  </TitlesOfParts>
  <Company>WWF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 Ewing</dc:creator>
  <cp:lastModifiedBy>Jane Ewing</cp:lastModifiedBy>
  <cp:revision>90</cp:revision>
  <dcterms:created xsi:type="dcterms:W3CDTF">2011-11-02T12:17:08Z</dcterms:created>
  <dcterms:modified xsi:type="dcterms:W3CDTF">2011-11-28T11:56:13Z</dcterms:modified>
</cp:coreProperties>
</file>